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80" r:id="rId2"/>
    <p:sldId id="282" r:id="rId3"/>
    <p:sldId id="286" r:id="rId4"/>
    <p:sldId id="283" r:id="rId5"/>
    <p:sldId id="285" r:id="rId6"/>
    <p:sldId id="287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19" r:id="rId28"/>
    <p:sldId id="320" r:id="rId29"/>
    <p:sldId id="321" r:id="rId30"/>
    <p:sldId id="322" r:id="rId31"/>
    <p:sldId id="309" r:id="rId32"/>
    <p:sldId id="310" r:id="rId33"/>
    <p:sldId id="311" r:id="rId34"/>
    <p:sldId id="312" r:id="rId35"/>
    <p:sldId id="323" r:id="rId36"/>
    <p:sldId id="318" r:id="rId37"/>
    <p:sldId id="324" r:id="rId38"/>
    <p:sldId id="327" r:id="rId39"/>
    <p:sldId id="328" r:id="rId40"/>
    <p:sldId id="325" r:id="rId41"/>
    <p:sldId id="326" r:id="rId42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9" autoAdjust="0"/>
    <p:restoredTop sz="92390" autoAdjust="0"/>
  </p:normalViewPr>
  <p:slideViewPr>
    <p:cSldViewPr>
      <p:cViewPr>
        <p:scale>
          <a:sx n="110" d="100"/>
          <a:sy n="110" d="100"/>
        </p:scale>
        <p:origin x="-10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B904BA4-BB17-4D04-B365-274C617801B8}" type="datetimeFigureOut">
              <a:rPr lang="pl-PL"/>
              <a:pPr>
                <a:defRPr/>
              </a:pPr>
              <a:t>2013-11-13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B98CAD2-6B42-48FA-B75E-68B41A1BB4C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7619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A92038-CD5F-4D59-A2BD-43FF74F17239}" type="slidenum">
              <a:rPr lang="pl-PL" altLang="pl-P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pl-PL" alt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F85D0-E75D-44FC-BB6E-0BAF4B54A6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2768462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12CF9-734F-4AC0-804E-D0C5404C2FA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316608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4ED62-777E-401B-9BB0-BB3E16EC292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2018116"/>
      </p:ext>
    </p:extLst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92614-D364-45E0-8592-96AAA4982A7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5827130"/>
      </p:ext>
    </p:extLst>
  </p:cSld>
  <p:clrMapOvr>
    <a:masterClrMapping/>
  </p:clrMapOvr>
  <p:transition spd="slow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7BF62-FD37-46ED-BB6A-5A62A1413D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2507458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EEA1C-039A-4FD6-A308-1C9E020097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9583417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93FA3-C465-4487-B290-5E9F0F8898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3567791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307BA-EB28-4603-ACB6-9AFC4A9819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3168380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B538D-685A-4449-9643-7700A9F1C01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2478822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A4FE0-22B8-4115-A281-B8CEE8FE79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1240133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EEC01-E28A-4803-8C29-8172A83AAB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9318462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3C862-E03E-4D83-8E7E-1F4BD9E9E52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0736857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D2AFE-1848-4BAA-A5DF-6375CC3F03A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8804241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1">
              <a:srgbClr val="C4D6EB"/>
            </a:gs>
            <a:gs pos="50000">
              <a:srgbClr val="FFEBFA"/>
            </a:gs>
            <a:gs pos="64999">
              <a:srgbClr val="C4D6EB"/>
            </a:gs>
            <a:gs pos="80000">
              <a:srgbClr val="85C2FF"/>
            </a:gs>
            <a:gs pos="100000">
              <a:srgbClr val="5E9E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7F04F3C-9C58-4F21-9D6E-A62C2C0EC01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zovia.p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zovia.p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zovia.p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zovia.p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zovia.pl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zovia.p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zovia.p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zovia.p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zovia.p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zovia.pl/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zovia.p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zovia.pl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zovia.p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zovia.p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zovia.p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zovia.p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zovia.pl/" TargetMode="External"/><Relationship Id="rId7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zovia.p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mazovia.pl/" TargetMode="Externa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zovia.p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zovia.p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8.jpeg"/><Relationship Id="rId2" Type="http://schemas.openxmlformats.org/officeDocument/2006/relationships/hyperlink" Target="http://www.mazovia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mazovia.pl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azovia.p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5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mazovia.pl/" TargetMode="Externa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hyperlink" Target="http://www.mazovia.pl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zovia.p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azovia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azovia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mazovia.pl/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zovia.pl/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zovia.p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pl-PL" altLang="pl-PL" sz="4000" dirty="0" smtClean="0">
                <a:latin typeface="Georgia" pitchFamily="18" charset="0"/>
              </a:rPr>
              <a:t>PROGRAM ROZWOJU OBSZARÓW WIEJSKICH </a:t>
            </a:r>
          </a:p>
          <a:p>
            <a:pPr marL="0" indent="0" algn="ctr">
              <a:buFontTx/>
              <a:buNone/>
            </a:pPr>
            <a:r>
              <a:rPr lang="pl-PL" altLang="pl-PL" sz="4000" dirty="0" smtClean="0">
                <a:latin typeface="Georgia" pitchFamily="18" charset="0"/>
              </a:rPr>
              <a:t>2007-2013 </a:t>
            </a:r>
          </a:p>
          <a:p>
            <a:pPr marL="0" indent="0" algn="ctr">
              <a:buFontTx/>
              <a:buNone/>
            </a:pPr>
            <a:r>
              <a:rPr lang="pl-PL" altLang="pl-PL" sz="4000" dirty="0" smtClean="0">
                <a:latin typeface="Georgia" pitchFamily="18" charset="0"/>
              </a:rPr>
              <a:t>W</a:t>
            </a:r>
          </a:p>
          <a:p>
            <a:pPr marL="0" indent="0" algn="ctr">
              <a:buFontTx/>
              <a:buNone/>
            </a:pPr>
            <a:r>
              <a:rPr lang="pl-PL" altLang="pl-PL" sz="4000" dirty="0" smtClean="0">
                <a:latin typeface="Georgia" pitchFamily="18" charset="0"/>
              </a:rPr>
              <a:t>GMINIE REPKI</a:t>
            </a:r>
          </a:p>
          <a:p>
            <a:pPr marL="0" indent="0">
              <a:buFontTx/>
              <a:buNone/>
            </a:pPr>
            <a:endParaRPr lang="pl-PL" altLang="pl-PL" sz="4000" dirty="0" smtClean="0"/>
          </a:p>
          <a:p>
            <a:pPr marL="0" indent="0">
              <a:buFontTx/>
              <a:buNone/>
            </a:pPr>
            <a:endParaRPr lang="pl-PL" altLang="pl-PL" sz="4000" dirty="0" smtClean="0"/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07963"/>
            <a:ext cx="207803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Obraz 6" descr="http://www.prow.mazovia.pl/include/templates/www/img/logo_bott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0675" y="6021388"/>
            <a:ext cx="6553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Obraz 4" descr="http://www.prow.mazovia.pl/include/templates/www/img/logo_bott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288" y="6092825"/>
            <a:ext cx="655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Prostokąt 5"/>
          <p:cNvSpPr>
            <a:spLocks noChangeArrowheads="1"/>
          </p:cNvSpPr>
          <p:nvPr/>
        </p:nvSpPr>
        <p:spPr bwMode="auto">
          <a:xfrm>
            <a:off x="179388" y="242888"/>
            <a:ext cx="64801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b="1" i="1"/>
              <a:t>„</a:t>
            </a:r>
            <a:r>
              <a:rPr lang="pl-PL" altLang="pl-PL" sz="1400" b="1" i="1" u="sng"/>
              <a:t>Urządzenie ciągu pieszego, budowa parkingów, terenu rekreacyjnego nad stawem pogłębienie stawu i remont strażnicy OSP dla potrzeb świetlicy wiejskiej w Repkach</a:t>
            </a:r>
            <a:r>
              <a:rPr lang="pl-PL" altLang="pl-PL" sz="1400" b="1" i="1"/>
              <a:t>”</a:t>
            </a:r>
            <a:endParaRPr lang="pl-PL" altLang="pl-PL" sz="1400"/>
          </a:p>
        </p:txBody>
      </p:sp>
      <p:sp>
        <p:nvSpPr>
          <p:cNvPr id="11269" name="pole tekstowe 6"/>
          <p:cNvSpPr txBox="1">
            <a:spLocks noChangeArrowheads="1"/>
          </p:cNvSpPr>
          <p:nvPr/>
        </p:nvSpPr>
        <p:spPr bwMode="auto">
          <a:xfrm>
            <a:off x="395288" y="1773238"/>
            <a:ext cx="2808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PRZED:</a:t>
            </a:r>
          </a:p>
        </p:txBody>
      </p:sp>
      <p:pic>
        <p:nvPicPr>
          <p:cNvPr id="11270" name="Picture 3" descr="C:\Users\iwasilewska\Desktop\ZDJECIA KONFERENCJA PROW\REPKI\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2781300"/>
            <a:ext cx="43751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" descr="C:\Users\iwasilewska\Desktop\ZDJECIA KONFERENCJA PROW\REPKI\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3838" y="2060575"/>
            <a:ext cx="5005387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Obraz 4" descr="http://www.prow.mazovia.pl/include/templates/www/img/logo_bott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288" y="6092825"/>
            <a:ext cx="655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Prostokąt 5"/>
          <p:cNvSpPr>
            <a:spLocks noChangeArrowheads="1"/>
          </p:cNvSpPr>
          <p:nvPr/>
        </p:nvSpPr>
        <p:spPr bwMode="auto">
          <a:xfrm>
            <a:off x="179388" y="242888"/>
            <a:ext cx="64801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b="1" i="1"/>
              <a:t>„</a:t>
            </a:r>
            <a:r>
              <a:rPr lang="pl-PL" altLang="pl-PL" sz="1400" b="1" i="1" u="sng"/>
              <a:t>Urządzenie ciągu pieszego, budowa parkingów, terenu rekreacyjnego nad stawem pogłębienie stawu i remont strażnicy OSP dla potrzeb świetlicy wiejskiej w Repkach</a:t>
            </a:r>
            <a:r>
              <a:rPr lang="pl-PL" altLang="pl-PL" sz="1400" b="1" i="1"/>
              <a:t>”</a:t>
            </a:r>
            <a:endParaRPr lang="pl-PL" altLang="pl-PL" sz="1400"/>
          </a:p>
        </p:txBody>
      </p:sp>
      <p:sp>
        <p:nvSpPr>
          <p:cNvPr id="12293" name="pole tekstowe 6"/>
          <p:cNvSpPr txBox="1">
            <a:spLocks noChangeArrowheads="1"/>
          </p:cNvSpPr>
          <p:nvPr/>
        </p:nvSpPr>
        <p:spPr bwMode="auto">
          <a:xfrm>
            <a:off x="468313" y="982663"/>
            <a:ext cx="2808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PO:</a:t>
            </a:r>
          </a:p>
        </p:txBody>
      </p:sp>
      <p:pic>
        <p:nvPicPr>
          <p:cNvPr id="12294" name="Picture 2" descr="C:\Users\iwasilewska\Desktop\ZDJECIA KONFERENCJA PROW\REPKI\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924175"/>
            <a:ext cx="45593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" descr="C:\Users\iwasilewska\Desktop\ZDJECIA KONFERENCJA PROW\REPKI\DSC_026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350963"/>
            <a:ext cx="5184775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Obraz 4" descr="http://www.prow.mazovia.pl/include/templates/www/img/logo_bott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288" y="6092825"/>
            <a:ext cx="655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Prostokąt 5"/>
          <p:cNvSpPr>
            <a:spLocks noChangeArrowheads="1"/>
          </p:cNvSpPr>
          <p:nvPr/>
        </p:nvSpPr>
        <p:spPr bwMode="auto">
          <a:xfrm>
            <a:off x="179388" y="1916113"/>
            <a:ext cx="85693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Projekt zrealizowano w 2011 r.</a:t>
            </a: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BENEFICJENT: Gminna Biblioteka Publiczna w Repkach</a:t>
            </a: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Całkowita wartość zadania: 413 335,21 zł.</a:t>
            </a: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Koszty kwalifikowalne 331 546,40 zł,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 w tym 75% dofinansowania w kwocie 248 659,00 zł.</a:t>
            </a: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W ramach zadania wykonano remont świetlicy wiejskiej wraz z wyposażeniem kuchni, łazienki i sali oraz urządzenie placu przy świetlicy poprzez zakup i montaż urządzeń placu zabaw (huśtawka podwójna, huśtawka sprężynowa, huśtawki małe sprężynowe, palisada drewniana). Na terenie przy świetlicy zainstalowana została przydomowa oczyszczalnia ścieków oraz wiata przystanku.</a:t>
            </a:r>
          </a:p>
        </p:txBody>
      </p:sp>
      <p:sp>
        <p:nvSpPr>
          <p:cNvPr id="13317" name="Prostokąt 6"/>
          <p:cNvSpPr>
            <a:spLocks noChangeArrowheads="1"/>
          </p:cNvSpPr>
          <p:nvPr/>
        </p:nvSpPr>
        <p:spPr bwMode="auto">
          <a:xfrm>
            <a:off x="168275" y="501650"/>
            <a:ext cx="6408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i="1"/>
              <a:t>3. </a:t>
            </a:r>
            <a:r>
              <a:rPr lang="pl-PL" altLang="pl-PL" sz="1800" b="1" i="1" u="sng"/>
              <a:t>„Urządzenie centrum kulturalno-wypoczynkowego poprzez przebudowę, wyposażenie i zagospodarowanie centrum wsi w Skrzeszewie”</a:t>
            </a:r>
            <a:endParaRPr lang="pl-PL" altLang="pl-PL" sz="1800" u="sng"/>
          </a:p>
        </p:txBody>
      </p:sp>
    </p:spTree>
  </p:cSld>
  <p:clrMapOvr>
    <a:masterClrMapping/>
  </p:clrMapOvr>
  <p:transition spd="slow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rostokąt 5"/>
          <p:cNvSpPr>
            <a:spLocks noChangeArrowheads="1"/>
          </p:cNvSpPr>
          <p:nvPr/>
        </p:nvSpPr>
        <p:spPr bwMode="auto">
          <a:xfrm>
            <a:off x="168275" y="501650"/>
            <a:ext cx="6408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b="1" i="1" u="sng"/>
              <a:t>„Urządzenie centrum kulturalno-wypoczynkowego poprzez przebudowę, wyposażenie i zagospodarowanie centrum wsi w Skrzeszewie”</a:t>
            </a:r>
            <a:endParaRPr lang="pl-PL" altLang="pl-PL" sz="1400" u="sng"/>
          </a:p>
        </p:txBody>
      </p:sp>
      <p:pic>
        <p:nvPicPr>
          <p:cNvPr id="14339" name="Picture 2" descr="C:\Users\iwasilewska\Desktop\KALENDARZ2\kwiecień - 3 świetlice\Skrzesz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538" y="1557338"/>
            <a:ext cx="3373437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C:\Users\iwasilewska\Desktop\KALENDARZ2\kwiecień - 3 świetlice\świetlica Skrzesze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3122613"/>
            <a:ext cx="45561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C:\Users\iwasilewska\Desktop\ZDJECIA KONFERENCJA PROW\SKRZESZEW\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0" y="1038225"/>
            <a:ext cx="398145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pole tekstowe 6"/>
          <p:cNvSpPr txBox="1">
            <a:spLocks noChangeArrowheads="1"/>
          </p:cNvSpPr>
          <p:nvPr/>
        </p:nvSpPr>
        <p:spPr bwMode="auto">
          <a:xfrm>
            <a:off x="2555875" y="3282950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FF0000"/>
                </a:solidFill>
              </a:rPr>
              <a:t>PRZED:</a:t>
            </a:r>
          </a:p>
        </p:txBody>
      </p:sp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pole tekstowe 10"/>
          <p:cNvSpPr txBox="1">
            <a:spLocks noChangeArrowheads="1"/>
          </p:cNvSpPr>
          <p:nvPr/>
        </p:nvSpPr>
        <p:spPr bwMode="auto">
          <a:xfrm>
            <a:off x="6154738" y="3638550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FF0000"/>
                </a:solidFill>
              </a:rPr>
              <a:t>PO:</a:t>
            </a:r>
          </a:p>
        </p:txBody>
      </p:sp>
      <p:sp>
        <p:nvSpPr>
          <p:cNvPr id="14345" name="pole tekstowe 11"/>
          <p:cNvSpPr txBox="1">
            <a:spLocks noChangeArrowheads="1"/>
          </p:cNvSpPr>
          <p:nvPr/>
        </p:nvSpPr>
        <p:spPr bwMode="auto">
          <a:xfrm>
            <a:off x="4500563" y="5661025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FF0000"/>
                </a:solidFill>
              </a:rPr>
              <a:t>PO:</a:t>
            </a:r>
          </a:p>
        </p:txBody>
      </p:sp>
      <p:pic>
        <p:nvPicPr>
          <p:cNvPr id="14346" name="Obraz 4" descr="http://www.prow.mazovia.pl/include/templates/www/img/logo_bottom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288" y="6092825"/>
            <a:ext cx="655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Obraz 4" descr="http://www.prow.mazovia.pl/include/templates/www/img/logo_bott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288" y="6092825"/>
            <a:ext cx="655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Prostokąt 6"/>
          <p:cNvSpPr>
            <a:spLocks noChangeArrowheads="1"/>
          </p:cNvSpPr>
          <p:nvPr/>
        </p:nvSpPr>
        <p:spPr bwMode="auto">
          <a:xfrm>
            <a:off x="468313" y="1989138"/>
            <a:ext cx="82073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/>
              <a:t>W 2011 r. w Gminie Repki zrealizowano trzy projekty dofinasowane w ramach PROW 2007-2013,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/>
              <a:t>Oś 3</a:t>
            </a:r>
            <a:r>
              <a:rPr lang="pl-PL" altLang="pl-PL" sz="2400"/>
              <a:t> - </a:t>
            </a:r>
            <a:r>
              <a:rPr lang="pl-PL" altLang="pl-PL" sz="2400" b="1"/>
              <a:t>Jakość życia na obszarach wiejskich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/>
              <a:t>i różnicowanie gospodarki wiejskiej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u="sng"/>
              <a:t>Działanie 313, 322, 323 </a:t>
            </a:r>
            <a:r>
              <a:rPr lang="pl-PL" altLang="pl-PL" sz="2400"/>
              <a:t> </a:t>
            </a:r>
            <a:r>
              <a:rPr lang="pl-PL" altLang="pl-PL" sz="2400" b="1"/>
              <a:t>„Odnowa i rozwój wsi”</a:t>
            </a:r>
            <a:endParaRPr lang="pl-PL" altLang="pl-PL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/>
              <a:t>Łączne koszty całkowite wyniosły 1 269 435,83 zł</a:t>
            </a:r>
            <a:endParaRPr lang="pl-PL" altLang="pl-PL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/>
              <a:t>Pozyskane środki finansowe z PROW - 726 684,00 zł.</a:t>
            </a:r>
            <a:endParaRPr lang="pl-PL" altLang="pl-PL" sz="2400"/>
          </a:p>
        </p:txBody>
      </p:sp>
      <p:sp>
        <p:nvSpPr>
          <p:cNvPr id="15365" name="Prostokąt 7"/>
          <p:cNvSpPr>
            <a:spLocks noChangeArrowheads="1"/>
          </p:cNvSpPr>
          <p:nvPr/>
        </p:nvSpPr>
        <p:spPr bwMode="auto">
          <a:xfrm>
            <a:off x="1476375" y="41148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/>
            </a:r>
            <a:br>
              <a:rPr lang="pl-PL" altLang="pl-PL" sz="1800"/>
            </a:br>
            <a:endParaRPr lang="pl-PL" altLang="pl-PL" sz="1800"/>
          </a:p>
        </p:txBody>
      </p:sp>
    </p:spTree>
  </p:cSld>
  <p:clrMapOvr>
    <a:masterClrMapping/>
  </p:clrMapOvr>
  <p:transition spd="slow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Obraz 4" descr="http://www.prow.mazovia.pl/include/templates/www/img/logo_bott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288" y="6092825"/>
            <a:ext cx="655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Prostokąt 5"/>
          <p:cNvSpPr>
            <a:spLocks noChangeArrowheads="1"/>
          </p:cNvSpPr>
          <p:nvPr/>
        </p:nvSpPr>
        <p:spPr bwMode="auto">
          <a:xfrm>
            <a:off x="179388" y="1773238"/>
            <a:ext cx="877411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u="sng"/>
              <a:t>W 2013 r. </a:t>
            </a:r>
            <a:r>
              <a:rPr lang="pl-PL" altLang="pl-PL" sz="2400" b="1"/>
              <a:t>Gmina Repki zrealizowała 6 projektów  dofinasowanych w ramach PROW 2007-2013,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/>
              <a:t>Oś 3</a:t>
            </a:r>
            <a:r>
              <a:rPr lang="pl-PL" altLang="pl-PL" sz="2400"/>
              <a:t> - </a:t>
            </a:r>
            <a:r>
              <a:rPr lang="pl-PL" altLang="pl-PL" sz="2400" b="1"/>
              <a:t>Jakość życia na obszarach wiejskich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/>
              <a:t>i różnicowanie gospodarki wiejskiej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u="sng"/>
              <a:t>Działanie 313, 322, 323 </a:t>
            </a:r>
            <a:r>
              <a:rPr lang="pl-PL" altLang="pl-PL" sz="2400"/>
              <a:t> </a:t>
            </a:r>
            <a:r>
              <a:rPr lang="pl-PL" altLang="pl-PL" sz="2400" b="1"/>
              <a:t>„Odnowa i rozwój wsi”</a:t>
            </a:r>
            <a:endParaRPr lang="pl-PL" altLang="pl-PL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 b="1"/>
          </a:p>
        </p:txBody>
      </p:sp>
    </p:spTree>
  </p:cSld>
  <p:clrMapOvr>
    <a:masterClrMapping/>
  </p:clrMapOvr>
  <p:transition spd="slow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Obraz 4" descr="http://www.prow.mazovia.pl/include/templates/www/img/logo_bott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288" y="6092825"/>
            <a:ext cx="655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Prostokąt 5"/>
          <p:cNvSpPr>
            <a:spLocks noChangeArrowheads="1"/>
          </p:cNvSpPr>
          <p:nvPr/>
        </p:nvSpPr>
        <p:spPr bwMode="auto">
          <a:xfrm>
            <a:off x="179388" y="404813"/>
            <a:ext cx="662463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i="1" u="sng"/>
              <a:t>1. „Remont i wyposażenie świetlicy wiejskiej w Szkopach”</a:t>
            </a:r>
            <a:endParaRPr lang="pl-PL" altLang="pl-PL" sz="1800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Projekt zrealizowano w 2013 r.</a:t>
            </a: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BENEFICJENT: Gmina Repki</a:t>
            </a: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Całkowita wartość zadania: 68 790,34 zł.</a:t>
            </a: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Koszty kwalifikowalne 56 020,60 zł,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w tym 75% dofinansowania w kwocie 42 015,00 zł.</a:t>
            </a:r>
            <a:endParaRPr lang="pl-PL" altLang="pl-PL" sz="1800"/>
          </a:p>
        </p:txBody>
      </p:sp>
      <p:pic>
        <p:nvPicPr>
          <p:cNvPr id="17413" name="Picture 2" descr="\\gr00\users\WspolneG\Iwona\SZKOPY\DSC_002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643313"/>
            <a:ext cx="3529012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 descr="\\gr00\users\WspolneG\Iwona\SZKOPY\DSC_003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3429000"/>
            <a:ext cx="385127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Prostokąt 6"/>
          <p:cNvSpPr>
            <a:spLocks noChangeArrowheads="1"/>
          </p:cNvSpPr>
          <p:nvPr/>
        </p:nvSpPr>
        <p:spPr bwMode="auto">
          <a:xfrm>
            <a:off x="179388" y="2413000"/>
            <a:ext cx="8774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W ramach inwestycji wymieniona została stolarka okienna i drzwiowa, zainstalowane zostały klimatyzatory, wyposażono łazienkę, urządzono teren przed świetlicą w urządzenia zabawowe i słup ogłoszeniowy, do świetlicy zakupiona została zastawa stołowa.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Obraz 4" descr="http://www.prow.mazovia.pl/include/templates/www/img/logo_bott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288" y="6092825"/>
            <a:ext cx="655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Prostokąt 5"/>
          <p:cNvSpPr>
            <a:spLocks noChangeArrowheads="1"/>
          </p:cNvSpPr>
          <p:nvPr/>
        </p:nvSpPr>
        <p:spPr bwMode="auto">
          <a:xfrm>
            <a:off x="323850" y="474663"/>
            <a:ext cx="65341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i="1"/>
              <a:t>2. </a:t>
            </a:r>
            <a:r>
              <a:rPr lang="pl-PL" altLang="pl-PL" sz="1800" b="1" i="1" u="sng"/>
              <a:t>„Zagospodarowanie centrum wsi Zawady”</a:t>
            </a:r>
            <a:endParaRPr lang="pl-PL" altLang="pl-PL" sz="1800" u="sng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Projekt zrealizowano w 2013 r.</a:t>
            </a: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BENEFICJENT: Gmina Repki</a:t>
            </a: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Całkowita wartość zadania: 163 205,85 zł.</a:t>
            </a: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Koszty kwalifikowalne 132 699,88 zł,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 w tym 75% dofinansowania w kwocie 99 524,00 zł.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8437" name="Prostokąt 6"/>
          <p:cNvSpPr>
            <a:spLocks noChangeArrowheads="1"/>
          </p:cNvSpPr>
          <p:nvPr/>
        </p:nvSpPr>
        <p:spPr bwMode="auto">
          <a:xfrm>
            <a:off x="250825" y="2997200"/>
            <a:ext cx="8389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W ramach tego projektu wykonano prace budowlane w budynku świetlicy wiejskiej: wymieniono okna i drzwi zewnętrzne, wyremontowano ściany i sufity,  posadzki, wykonano prace przy instalacji sanitarnej i elektrycznej. Do świetlicy zakupiono zastawę stołową i zamontowano klimatyzatory, wyposażono łazienkę oraz ułożony został parking z kostki brukowej i ustawiony słup ogłoszeniowy.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Obraz 4" descr="http://www.prow.mazovia.pl/include/templates/www/img/logo_bott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288" y="6092825"/>
            <a:ext cx="655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Prostokąt 5"/>
          <p:cNvSpPr>
            <a:spLocks noChangeArrowheads="1"/>
          </p:cNvSpPr>
          <p:nvPr/>
        </p:nvSpPr>
        <p:spPr bwMode="auto">
          <a:xfrm>
            <a:off x="395288" y="404813"/>
            <a:ext cx="5148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i="1" u="sng"/>
              <a:t>„Zagospodarowanie centrum wsi Zawady”</a:t>
            </a:r>
            <a:endParaRPr lang="pl-PL" altLang="pl-PL" sz="1800" u="sng"/>
          </a:p>
        </p:txBody>
      </p:sp>
      <p:pic>
        <p:nvPicPr>
          <p:cNvPr id="19461" name="Picture 4" descr="\\gr00\users\WspolneG\Iwona\ZAWADY\DSC_04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4025" y="1828800"/>
            <a:ext cx="3197225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 descr="C:\Users\iwasilewska\Desktop\ZDJECIA KONFERENCJA PROW\ZAWADY\DSC_000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63" y="1335088"/>
            <a:ext cx="52705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pole tekstowe 9"/>
          <p:cNvSpPr txBox="1">
            <a:spLocks noChangeArrowheads="1"/>
          </p:cNvSpPr>
          <p:nvPr/>
        </p:nvSpPr>
        <p:spPr bwMode="auto">
          <a:xfrm>
            <a:off x="107950" y="2889250"/>
            <a:ext cx="1584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FF0000"/>
                </a:solidFill>
              </a:rPr>
              <a:t>PO REALIZACJI:</a:t>
            </a:r>
          </a:p>
        </p:txBody>
      </p:sp>
      <p:sp>
        <p:nvSpPr>
          <p:cNvPr id="19464" name="pole tekstowe 11"/>
          <p:cNvSpPr txBox="1">
            <a:spLocks noChangeArrowheads="1"/>
          </p:cNvSpPr>
          <p:nvPr/>
        </p:nvSpPr>
        <p:spPr bwMode="auto">
          <a:xfrm>
            <a:off x="7019925" y="2954338"/>
            <a:ext cx="1584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FF0000"/>
                </a:solidFill>
              </a:rPr>
              <a:t>W TRAKCIE REALIZACJI:</a:t>
            </a:r>
          </a:p>
        </p:txBody>
      </p:sp>
      <p:pic>
        <p:nvPicPr>
          <p:cNvPr id="19465" name="Picture 3" descr="C:\Users\iwasilewska\Desktop\ZDJECIA KONFERENCJA PROW\ZAWADY\DSC_000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7225" y="3590925"/>
            <a:ext cx="370522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pole tekstowe 8"/>
          <p:cNvSpPr txBox="1">
            <a:spLocks noChangeArrowheads="1"/>
          </p:cNvSpPr>
          <p:nvPr/>
        </p:nvSpPr>
        <p:spPr bwMode="auto">
          <a:xfrm>
            <a:off x="4735513" y="5405438"/>
            <a:ext cx="1584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FF0000"/>
                </a:solidFill>
              </a:rPr>
              <a:t>PO REALIZACJI: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Obraz 4" descr="http://www.prow.mazovia.pl/include/templates/www/img/logo_bott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288" y="6092825"/>
            <a:ext cx="655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Prostokąt 5"/>
          <p:cNvSpPr>
            <a:spLocks noChangeArrowheads="1"/>
          </p:cNvSpPr>
          <p:nvPr/>
        </p:nvSpPr>
        <p:spPr bwMode="auto">
          <a:xfrm>
            <a:off x="107950" y="254000"/>
            <a:ext cx="72009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i="1"/>
              <a:t>3. </a:t>
            </a:r>
            <a:r>
              <a:rPr lang="pl-PL" altLang="pl-PL" sz="1800" b="1" i="1" u="sng"/>
              <a:t>„Urządzenie centrum sportowego we wsi Skrzeszew”</a:t>
            </a:r>
            <a:endParaRPr lang="pl-PL" altLang="pl-PL" sz="1800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Projekt zrealizowano w 2013 r.</a:t>
            </a: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BENEFICJENT: Gmina Repki</a:t>
            </a: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Całkowita wartość zadania: 218 772,18 zł.</a:t>
            </a: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Koszty kwalifikowalne: 177 863,56 zł,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w tym 75% dofinansowania w kwocie 128 438,00 zł.</a:t>
            </a:r>
            <a:endParaRPr lang="pl-PL" altLang="pl-PL" sz="1800"/>
          </a:p>
        </p:txBody>
      </p:sp>
      <p:pic>
        <p:nvPicPr>
          <p:cNvPr id="20485" name="Picture 2" descr="C:\Users\iwasilewska\Desktop\ZDJECIA KONFERENCJA PROW\SKRZESZEW\BOISKA\boisko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9088" y="2251075"/>
            <a:ext cx="4824412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Prostokąt 6"/>
          <p:cNvSpPr>
            <a:spLocks noChangeArrowheads="1"/>
          </p:cNvSpPr>
          <p:nvPr/>
        </p:nvSpPr>
        <p:spPr bwMode="auto">
          <a:xfrm>
            <a:off x="107950" y="2420938"/>
            <a:ext cx="24479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/>
              <a:t>W ramach realizacji tego projektu wykonano położenie nawierzchni poliuretanowej na boisku wielofunkcyjnym przy Zespole Szkół w Skrzeszewie, ogrodzenie tego boiska, wyposażenie drugiego pełnowymiarowego boiska w trybuny stałe, zadaszone ławki dla zawodników, bramki do piłki nożnej.</a:t>
            </a:r>
          </a:p>
        </p:txBody>
      </p:sp>
      <p:pic>
        <p:nvPicPr>
          <p:cNvPr id="20487" name="Picture 7" descr="C:\Users\iwasilewska\Desktop\P118032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3878263"/>
            <a:ext cx="295116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altLang="pl-PL" sz="2800" b="1" smtClean="0">
                <a:latin typeface="Georgia" pitchFamily="18" charset="0"/>
              </a:rPr>
              <a:t>Lokalizacja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395288" y="4826000"/>
            <a:ext cx="8229600" cy="191293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pl-PL" altLang="pl-PL" sz="2000" smtClean="0">
                <a:latin typeface="Georgia" pitchFamily="18" charset="0"/>
              </a:rPr>
              <a:t>Gmina Repki położona jest we wschodniej części województwa </a:t>
            </a:r>
          </a:p>
          <a:p>
            <a:pPr marL="0" indent="0" algn="ctr">
              <a:buFontTx/>
              <a:buNone/>
            </a:pPr>
            <a:r>
              <a:rPr lang="pl-PL" altLang="pl-PL" sz="2000" smtClean="0">
                <a:latin typeface="Georgia" pitchFamily="18" charset="0"/>
              </a:rPr>
              <a:t>po lewej stronie rzeki Bug pomiędzy Sokołowem Podlaskim </a:t>
            </a:r>
          </a:p>
          <a:p>
            <a:pPr marL="0" indent="0" algn="ctr">
              <a:buFontTx/>
              <a:buNone/>
            </a:pPr>
            <a:r>
              <a:rPr lang="pl-PL" altLang="pl-PL" sz="2000" smtClean="0">
                <a:latin typeface="Georgia" pitchFamily="18" charset="0"/>
              </a:rPr>
              <a:t>a Drohiczynem przy drodze krajowej nr 62.</a:t>
            </a:r>
          </a:p>
        </p:txBody>
      </p:sp>
      <p:pic>
        <p:nvPicPr>
          <p:cNvPr id="3076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1408113"/>
            <a:ext cx="4176713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Obraz 6" descr="http://www.prow.mazovia.pl/include/templates/www/img/logo_bott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6092825"/>
            <a:ext cx="655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Obraz 4" descr="http://www.prow.mazovia.pl/include/templates/www/img/logo_bott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288" y="6092825"/>
            <a:ext cx="655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Prostokąt 5"/>
          <p:cNvSpPr>
            <a:spLocks noChangeArrowheads="1"/>
          </p:cNvSpPr>
          <p:nvPr/>
        </p:nvSpPr>
        <p:spPr bwMode="auto">
          <a:xfrm>
            <a:off x="179388" y="196850"/>
            <a:ext cx="6678612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i="1"/>
              <a:t>4. </a:t>
            </a:r>
            <a:r>
              <a:rPr lang="pl-PL" altLang="pl-PL" sz="1800" b="1" i="1" u="sng"/>
              <a:t>„Remont i zagospodarowanie terenu świetlicy wiejskiej  w Sawicach-Broniszach”</a:t>
            </a:r>
            <a:endParaRPr lang="pl-PL" altLang="pl-PL" sz="1800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/>
              <a:t>Projekt zrealizowano w 2013 r.</a:t>
            </a:r>
            <a:endParaRPr lang="pl-PL" altLang="pl-PL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/>
              <a:t>BENEFICJENT: Gmina Repki</a:t>
            </a:r>
            <a:endParaRPr lang="pl-PL" altLang="pl-PL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/>
              <a:t>Całkowita wartość zadania: 267 610,94 zł.</a:t>
            </a:r>
            <a:endParaRPr lang="pl-PL" altLang="pl-PL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/>
              <a:t>Koszty kwalifikowalne 211 708,57 zł,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/>
              <a:t>w tym 75% dofinansowania w kwocie 158 781,00 zł.</a:t>
            </a:r>
            <a:endParaRPr lang="pl-PL" altLang="pl-PL" sz="1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/>
          </a:p>
        </p:txBody>
      </p:sp>
      <p:pic>
        <p:nvPicPr>
          <p:cNvPr id="21509" name="Picture 2" descr="C:\Users\iwasilewska\Desktop\ZDJECIA KONFERENCJA PROW\SAWICE-BRONISZE\SAWICE-BRONISZ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2828925"/>
            <a:ext cx="46863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Prostokąt 6"/>
          <p:cNvSpPr>
            <a:spLocks noChangeArrowheads="1"/>
          </p:cNvSpPr>
          <p:nvPr/>
        </p:nvSpPr>
        <p:spPr bwMode="auto">
          <a:xfrm>
            <a:off x="26988" y="2276475"/>
            <a:ext cx="42576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400"/>
              <a:t>     W ramach projektu został wykonany m.in.: remont sufitów, wymiana stolarki, remont posadzek, ocieplenie budynku i wykonanie nowej elewacji, wykonanie instalacji kanalizacyjnej. Do świetlicy zakupione zostało wyposażenie kuchni i łazienki, zamontowano klimatyzatory. Znajdujący się przy świetlicy staw został odmulony i ogrodzony. Przed świetlicą umieszczono słup ogłoszeniowy.</a:t>
            </a:r>
          </a:p>
        </p:txBody>
      </p:sp>
      <p:pic>
        <p:nvPicPr>
          <p:cNvPr id="21511" name="Obraz 8" descr="D:\DSC_010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090988"/>
            <a:ext cx="29654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pole tekstowe 7"/>
          <p:cNvSpPr txBox="1">
            <a:spLocks noChangeArrowheads="1"/>
          </p:cNvSpPr>
          <p:nvPr/>
        </p:nvSpPr>
        <p:spPr bwMode="auto">
          <a:xfrm>
            <a:off x="4427538" y="5241925"/>
            <a:ext cx="1125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PO:</a:t>
            </a:r>
          </a:p>
        </p:txBody>
      </p:sp>
      <p:sp>
        <p:nvSpPr>
          <p:cNvPr id="21513" name="pole tekstowe 10"/>
          <p:cNvSpPr txBox="1">
            <a:spLocks noChangeArrowheads="1"/>
          </p:cNvSpPr>
          <p:nvPr/>
        </p:nvSpPr>
        <p:spPr bwMode="auto">
          <a:xfrm>
            <a:off x="755650" y="5411788"/>
            <a:ext cx="1125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PRZED: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Obraz 4" descr="http://www.prow.mazovia.pl/include/templates/www/img/logo_bott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288" y="6092825"/>
            <a:ext cx="655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Prostokąt 6"/>
          <p:cNvSpPr>
            <a:spLocks noChangeArrowheads="1"/>
          </p:cNvSpPr>
          <p:nvPr/>
        </p:nvSpPr>
        <p:spPr bwMode="auto">
          <a:xfrm>
            <a:off x="179388" y="549275"/>
            <a:ext cx="6840537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i="1"/>
              <a:t>5. </a:t>
            </a:r>
            <a:r>
              <a:rPr lang="pl-PL" altLang="pl-PL" sz="1800" b="1" i="1" u="sng"/>
              <a:t>„Urządzenie świetlicy wiejskiej w Kobylanach Górnych”</a:t>
            </a:r>
            <a:endParaRPr lang="pl-PL" altLang="pl-PL" sz="1800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Projekt zrealizowano w 2013 r.</a:t>
            </a: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BENEFICJENT: Gmina Repki</a:t>
            </a: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Całkowita wartość zadania: 225 372,38 zł.</a:t>
            </a: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Koszty kwalifikowalne 185 043,40 zł,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w tym 75% dofinansowania w kwocie 138 782 zł.</a:t>
            </a: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W ramach realizacji projektu wykonane zostały prace remontowe w budynku świetlicy wiejskiej, wraz z wymianą okien, remontem elewacji, remontem dachu, posadzek, ścian i sufitów, dobudową pomieszczenia z przeznaczeniem na szatnie i łazienkę. Do świetlicy zakupiona została zastawa stołowa i zamontowane zostały klimatyzatory. Teren przed świetlicą wiejską wyposażony został w urządzenia zabawowe, tablice ogłoszeniową, lampy parkowe i ławki. Z przeznaczeniem dla dzieci i młodzieży zakupione zostały stół do ping-ponga, piłkarzyki i tarcza do rzutek.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Obraz 4" descr="http://www.prow.mazovia.pl/include/templates/www/img/logo_bott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288" y="6092825"/>
            <a:ext cx="655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Prostokąt 5"/>
          <p:cNvSpPr>
            <a:spLocks noChangeArrowheads="1"/>
          </p:cNvSpPr>
          <p:nvPr/>
        </p:nvSpPr>
        <p:spPr bwMode="auto">
          <a:xfrm>
            <a:off x="107950" y="404813"/>
            <a:ext cx="6624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i="1" u="sng"/>
              <a:t>„Urządzenie świetlicy wiejskiej w Kobylanach Górnych”</a:t>
            </a:r>
            <a:endParaRPr lang="pl-PL" altLang="pl-PL" sz="1800" u="sng"/>
          </a:p>
        </p:txBody>
      </p:sp>
      <p:pic>
        <p:nvPicPr>
          <p:cNvPr id="23557" name="Picture 2" descr="C:\Users\iwasilewska\Desktop\ZDJECIA KONFERENCJA PROW\KOBYLANY GÓRNE\Zdjęcie031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930275"/>
            <a:ext cx="410527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3" descr="C:\Users\iwasilewska\Desktop\ZDJECIA KONFERENCJA PROW\KOBYLANY GÓRNE\KOBYLANY GÓRNE 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222500"/>
            <a:ext cx="5029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pole tekstowe 9"/>
          <p:cNvSpPr txBox="1">
            <a:spLocks noChangeArrowheads="1"/>
          </p:cNvSpPr>
          <p:nvPr/>
        </p:nvSpPr>
        <p:spPr bwMode="auto">
          <a:xfrm>
            <a:off x="1690688" y="1236663"/>
            <a:ext cx="203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FF0000"/>
                </a:solidFill>
              </a:rPr>
              <a:t>Podczas realizacji</a:t>
            </a:r>
          </a:p>
        </p:txBody>
      </p:sp>
      <p:sp>
        <p:nvSpPr>
          <p:cNvPr id="23560" name="pole tekstowe 10"/>
          <p:cNvSpPr txBox="1">
            <a:spLocks noChangeArrowheads="1"/>
          </p:cNvSpPr>
          <p:nvPr/>
        </p:nvSpPr>
        <p:spPr bwMode="auto">
          <a:xfrm>
            <a:off x="4356100" y="2520950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FF0000"/>
                </a:solidFill>
              </a:rPr>
              <a:t>Po realizacji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Obraz 4" descr="http://www.prow.mazovia.pl/include/templates/www/img/logo_bott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288" y="6092825"/>
            <a:ext cx="655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395288" y="549275"/>
            <a:ext cx="7407275" cy="53546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b="1" i="1" dirty="0"/>
              <a:t>6. </a:t>
            </a:r>
            <a:r>
              <a:rPr lang="pl-PL" b="1" i="1" u="sng" dirty="0"/>
              <a:t>„Urządzenie centrum wsi Rogów”</a:t>
            </a:r>
            <a:endParaRPr lang="pl-PL" u="sng" dirty="0"/>
          </a:p>
          <a:p>
            <a:pPr>
              <a:defRPr/>
            </a:pPr>
            <a:r>
              <a:rPr lang="pl-PL" dirty="0"/>
              <a:t> </a:t>
            </a:r>
          </a:p>
          <a:p>
            <a:pPr>
              <a:defRPr/>
            </a:pPr>
            <a:r>
              <a:rPr lang="pl-PL" b="1" dirty="0"/>
              <a:t>Projekt zrealizowano w 2013 r.</a:t>
            </a:r>
            <a:endParaRPr lang="pl-PL" dirty="0"/>
          </a:p>
          <a:p>
            <a:pPr>
              <a:defRPr/>
            </a:pPr>
            <a:r>
              <a:rPr lang="pl-PL" b="1" dirty="0"/>
              <a:t>BENEFICJENT: Gmina Repki</a:t>
            </a:r>
            <a:endParaRPr lang="pl-PL" dirty="0"/>
          </a:p>
          <a:p>
            <a:pPr>
              <a:defRPr/>
            </a:pPr>
            <a:r>
              <a:rPr lang="pl-PL" b="1" dirty="0"/>
              <a:t>Całkowita wartość zadania: 340 526,18 zł.</a:t>
            </a:r>
            <a:endParaRPr lang="pl-PL" dirty="0"/>
          </a:p>
          <a:p>
            <a:pPr>
              <a:defRPr/>
            </a:pPr>
            <a:r>
              <a:rPr lang="pl-PL" b="1" dirty="0"/>
              <a:t>Koszty kwalifikowalne 276 145,36 zł,</a:t>
            </a:r>
          </a:p>
          <a:p>
            <a:pPr>
              <a:defRPr/>
            </a:pPr>
            <a:r>
              <a:rPr lang="pl-PL" b="1" dirty="0"/>
              <a:t> w tym 75% dofinansowania w kwocie 207 190,00 zł.</a:t>
            </a:r>
            <a:endParaRPr lang="pl-PL" dirty="0"/>
          </a:p>
          <a:p>
            <a:pPr>
              <a:defRPr/>
            </a:pPr>
            <a:endParaRPr lang="pl-PL" dirty="0"/>
          </a:p>
          <a:p>
            <a:pPr algn="just">
              <a:defRPr/>
            </a:pPr>
            <a:r>
              <a:rPr lang="pl-PL" dirty="0"/>
              <a:t>W ramach zadania wykonano:</a:t>
            </a:r>
          </a:p>
          <a:p>
            <a:pPr marL="285750" indent="-285750" algn="just">
              <a:buFontTx/>
              <a:buChar char="-"/>
              <a:defRPr/>
            </a:pPr>
            <a:r>
              <a:rPr lang="pl-PL" dirty="0"/>
              <a:t>remont świetlicy wiejskiej z wymianą okien, odnowieniem dachu       i remoncie elewacji oraz wykonaniem robót remontowych wewnątrz świetlicy.</a:t>
            </a:r>
          </a:p>
          <a:p>
            <a:pPr marL="266700" indent="-266700" algn="just">
              <a:defRPr/>
            </a:pPr>
            <a:r>
              <a:rPr lang="pl-PL" dirty="0"/>
              <a:t>- wyposażenie kuchni, łazienki oraz zainstalowane zostały w sali  świetlicy klimatyzatory przysufitowe.</a:t>
            </a:r>
          </a:p>
          <a:p>
            <a:pPr marL="266700" indent="-266700" algn="just">
              <a:defRPr/>
            </a:pPr>
            <a:r>
              <a:rPr lang="pl-PL" dirty="0"/>
              <a:t>-  zagospodarowanie terenu wokół świetlicy wraz z pogłębieniem stawu przy świetlicy.</a:t>
            </a:r>
          </a:p>
          <a:p>
            <a:pPr marL="180975" indent="-180975" algn="just">
              <a:defRPr/>
            </a:pPr>
            <a:r>
              <a:rPr lang="pl-PL" dirty="0"/>
              <a:t>- wybudowano plac zabaw i urządzono teren rekreacyjny ustawiono przystanek i słup ogłoszeniowy, ustawiono ławki i kosze parkowe, urządzono zieleń.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Obraz 4" descr="http://www.prow.mazovia.pl/include/templates/www/img/logo_bott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288" y="6092825"/>
            <a:ext cx="655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Prostokąt 5"/>
          <p:cNvSpPr>
            <a:spLocks noChangeArrowheads="1"/>
          </p:cNvSpPr>
          <p:nvPr/>
        </p:nvSpPr>
        <p:spPr bwMode="auto">
          <a:xfrm>
            <a:off x="522288" y="260350"/>
            <a:ext cx="3878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i="1" u="sng"/>
              <a:t>„Urządzenie centrum wsi Rogów”</a:t>
            </a:r>
            <a:endParaRPr lang="pl-PL" altLang="pl-PL" sz="1800" u="sng"/>
          </a:p>
        </p:txBody>
      </p:sp>
      <p:pic>
        <p:nvPicPr>
          <p:cNvPr id="25605" name="Picture 2" descr="C:\Users\iwasilewska\Desktop\ZDJECIA KONFERENCJA PROW\ROGÓW\przed Rogów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88" y="692150"/>
            <a:ext cx="48260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 descr="C:\Users\iwasilewska\Desktop\ZDJECIA KONFERENCJA PROW\ROGÓW\ROGÓW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5313" y="1900238"/>
            <a:ext cx="4689475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pole tekstowe 8"/>
          <p:cNvSpPr txBox="1">
            <a:spLocks noChangeArrowheads="1"/>
          </p:cNvSpPr>
          <p:nvPr/>
        </p:nvSpPr>
        <p:spPr bwMode="auto">
          <a:xfrm>
            <a:off x="165100" y="779463"/>
            <a:ext cx="203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FF0000"/>
                </a:solidFill>
              </a:rPr>
              <a:t>Podczas realizacji</a:t>
            </a:r>
          </a:p>
        </p:txBody>
      </p:sp>
      <p:sp>
        <p:nvSpPr>
          <p:cNvPr id="25608" name="pole tekstowe 9"/>
          <p:cNvSpPr txBox="1">
            <a:spLocks noChangeArrowheads="1"/>
          </p:cNvSpPr>
          <p:nvPr/>
        </p:nvSpPr>
        <p:spPr bwMode="auto">
          <a:xfrm>
            <a:off x="5883275" y="2109788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FF0000"/>
                </a:solidFill>
              </a:rPr>
              <a:t>Po realizacji</a:t>
            </a:r>
          </a:p>
        </p:txBody>
      </p:sp>
      <p:pic>
        <p:nvPicPr>
          <p:cNvPr id="25609" name="Picture 4" descr="\\gr00\users\WspolneG\Iwona\zdjecia  rogow\DSC_008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163" y="3429000"/>
            <a:ext cx="377825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pole tekstowe 11"/>
          <p:cNvSpPr txBox="1">
            <a:spLocks noChangeArrowheads="1"/>
          </p:cNvSpPr>
          <p:nvPr/>
        </p:nvSpPr>
        <p:spPr bwMode="auto">
          <a:xfrm>
            <a:off x="1692275" y="5570538"/>
            <a:ext cx="1428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FF0000"/>
                </a:solidFill>
              </a:rPr>
              <a:t>Po realizacji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Obraz 4" descr="http://www.prow.mazovia.pl/include/templates/www/img/logo_bott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288" y="6092825"/>
            <a:ext cx="655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Prostokąt 5"/>
          <p:cNvSpPr>
            <a:spLocks noChangeArrowheads="1"/>
          </p:cNvSpPr>
          <p:nvPr/>
        </p:nvSpPr>
        <p:spPr bwMode="auto">
          <a:xfrm>
            <a:off x="250825" y="1989138"/>
            <a:ext cx="842486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/>
              <a:t>W 2013 roku w ramach PROW 2007-2013,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/>
              <a:t>Oś 3</a:t>
            </a:r>
            <a:r>
              <a:rPr lang="pl-PL" altLang="pl-PL" sz="2400"/>
              <a:t> - </a:t>
            </a:r>
            <a:r>
              <a:rPr lang="pl-PL" altLang="pl-PL" sz="2400" b="1"/>
              <a:t>Jakość życia na obszarach wiejskich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/>
              <a:t>i różnicowanie gospodarki wiejskiej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u="sng"/>
              <a:t>Działanie 313, 322, 323 </a:t>
            </a:r>
            <a:r>
              <a:rPr lang="pl-PL" altLang="pl-PL" sz="2400"/>
              <a:t> </a:t>
            </a:r>
            <a:r>
              <a:rPr lang="pl-PL" altLang="pl-PL" sz="2400" b="1"/>
              <a:t>„Odnowa i rozwój wsi”</a:t>
            </a:r>
            <a:endParaRPr lang="pl-PL" altLang="pl-PL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/>
              <a:t>Gmina Repki pozyskała środki finansowe w wysokości:  </a:t>
            </a:r>
            <a:r>
              <a:rPr lang="pl-PL" altLang="pl-PL" sz="2400" b="1" u="sng"/>
              <a:t>774 694,00 zł.</a:t>
            </a:r>
            <a:endParaRPr lang="pl-PL" altLang="pl-PL" sz="2400" u="sng"/>
          </a:p>
        </p:txBody>
      </p:sp>
      <p:sp>
        <p:nvSpPr>
          <p:cNvPr id="26629" name="Prostokąt 7"/>
          <p:cNvSpPr>
            <a:spLocks noChangeArrowheads="1"/>
          </p:cNvSpPr>
          <p:nvPr/>
        </p:nvSpPr>
        <p:spPr bwMode="auto">
          <a:xfrm>
            <a:off x="539750" y="4719638"/>
            <a:ext cx="8135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Łączne poniesione koszty całkowite wyniosły:  1 284 277,87 zł</a:t>
            </a:r>
            <a:endParaRPr lang="pl-PL" altLang="pl-PL" sz="2000"/>
          </a:p>
        </p:txBody>
      </p:sp>
    </p:spTree>
  </p:cSld>
  <p:clrMapOvr>
    <a:masterClrMapping/>
  </p:clrMapOvr>
  <p:transition spd="slow"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242888"/>
            <a:ext cx="20764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07950" y="252413"/>
            <a:ext cx="6985000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1600" b="1" i="1" dirty="0"/>
              <a:t>Na terenie Gminy Repki  w </a:t>
            </a:r>
            <a:r>
              <a:rPr lang="pl-PL" sz="1600" b="1" dirty="0"/>
              <a:t>ramach PROW 2007-2013, Oś 3</a:t>
            </a:r>
            <a:r>
              <a:rPr lang="pl-PL" sz="1600" dirty="0"/>
              <a:t> - </a:t>
            </a:r>
            <a:r>
              <a:rPr lang="pl-PL" sz="1600" b="1" dirty="0"/>
              <a:t>Jakość życia na obszarach wiejskich i różnicowanie gospodarki wiejskiej </a:t>
            </a:r>
            <a:r>
              <a:rPr lang="pl-PL" sz="1600" b="1" u="sng" dirty="0"/>
              <a:t>Działanie 313, 322, 323 </a:t>
            </a:r>
            <a:r>
              <a:rPr lang="pl-PL" sz="1600" dirty="0"/>
              <a:t> </a:t>
            </a:r>
            <a:r>
              <a:rPr lang="pl-PL" sz="1600" b="1" dirty="0"/>
              <a:t>„Odnowa i rozwój wsi” </a:t>
            </a:r>
            <a:r>
              <a:rPr lang="pl-PL" sz="1600" b="1" i="1" dirty="0"/>
              <a:t>zrealizowano także dwa projekty, których beneficjentami były Parafie Rzymskokatolickie:</a:t>
            </a:r>
          </a:p>
          <a:p>
            <a:pPr>
              <a:defRPr/>
            </a:pPr>
            <a:endParaRPr lang="pl-PL" sz="1600" b="1" i="1" dirty="0"/>
          </a:p>
          <a:p>
            <a:pPr marL="342900" indent="-342900">
              <a:buFontTx/>
              <a:buAutoNum type="arabicPeriod"/>
              <a:defRPr/>
            </a:pPr>
            <a:r>
              <a:rPr lang="pl-PL" sz="1600" b="1" i="1" u="sng" dirty="0"/>
              <a:t>,,Sanacja kościoła w Szkopach”</a:t>
            </a:r>
            <a:r>
              <a:rPr lang="pl-PL" sz="1600" b="1" u="sng" dirty="0"/>
              <a:t> </a:t>
            </a:r>
          </a:p>
          <a:p>
            <a:pPr>
              <a:defRPr/>
            </a:pPr>
            <a:r>
              <a:rPr lang="pl-PL" sz="1600" dirty="0"/>
              <a:t>(beneficjent: Parafia Rzymskokatolicka Najświętszej Trójcy Repki-Szkopy)</a:t>
            </a:r>
          </a:p>
          <a:p>
            <a:pPr>
              <a:defRPr/>
            </a:pPr>
            <a:r>
              <a:rPr lang="pl-PL" sz="1600" b="1" i="1" dirty="0"/>
              <a:t>2. ,</a:t>
            </a:r>
            <a:r>
              <a:rPr lang="pl-PL" sz="1600" b="1" i="1" u="sng" dirty="0"/>
              <a:t>,Renowacja kościoła parafialnego i dzwonnicy w Rogowie”</a:t>
            </a:r>
            <a:r>
              <a:rPr lang="pl-PL" sz="1600" b="1" u="sng" dirty="0"/>
              <a:t> </a:t>
            </a:r>
            <a:r>
              <a:rPr lang="pl-PL" sz="1600" dirty="0"/>
              <a:t>(beneficjent: Parafia Rzymskokatolicka p.w. Św. Anny w Rogowie)</a:t>
            </a:r>
          </a:p>
          <a:p>
            <a:pPr>
              <a:defRPr/>
            </a:pPr>
            <a:endParaRPr lang="pl-PL" sz="1600" dirty="0"/>
          </a:p>
        </p:txBody>
      </p:sp>
      <p:pic>
        <p:nvPicPr>
          <p:cNvPr id="27652" name="Picture 2" descr="C:\Users\iwasilewska\Desktop\ZDJECIA KONFERENCJA PROW\KOŚCIÓŁ\KOSCIÓŁ SZKOP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9550" y="2565400"/>
            <a:ext cx="5005388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4211638" y="2708275"/>
            <a:ext cx="2311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Kościół w Szkopach</a:t>
            </a:r>
          </a:p>
        </p:txBody>
      </p:sp>
      <p:pic>
        <p:nvPicPr>
          <p:cNvPr id="27654" name="Picture 4" descr="\\gr00\users\WspolneG\Iwona\zdjecia  rogow\DSC_03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501900"/>
            <a:ext cx="245586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Obraz 4" descr="http://www.prow.mazovia.pl/include/templates/www/img/logo_bottom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288" y="6092825"/>
            <a:ext cx="655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900113" y="2622550"/>
            <a:ext cx="2311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Kościół w Rogowie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pole tekstowe 4"/>
          <p:cNvSpPr txBox="1">
            <a:spLocks noChangeArrowheads="1"/>
          </p:cNvSpPr>
          <p:nvPr/>
        </p:nvSpPr>
        <p:spPr bwMode="auto">
          <a:xfrm>
            <a:off x="468313" y="963613"/>
            <a:ext cx="5543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i="1"/>
              <a:t>INWESTYCJE ZREALIZOWANE I W REALIZACJI W RAMACH:</a:t>
            </a:r>
          </a:p>
        </p:txBody>
      </p:sp>
      <p:sp>
        <p:nvSpPr>
          <p:cNvPr id="28676" name="Prostokąt 5"/>
          <p:cNvSpPr>
            <a:spLocks noChangeArrowheads="1"/>
          </p:cNvSpPr>
          <p:nvPr/>
        </p:nvSpPr>
        <p:spPr bwMode="auto">
          <a:xfrm>
            <a:off x="611188" y="2133600"/>
            <a:ext cx="79216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i="1"/>
              <a:t>PROGRAMU ROZWOJU OBSZARÓW WIEJSKICH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i="1"/>
              <a:t>NA LATA 2007-2013 </a:t>
            </a:r>
            <a:endParaRPr lang="pl-PL" altLang="pl-PL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/>
              <a:t>Oś 3</a:t>
            </a:r>
            <a:r>
              <a:rPr lang="pl-PL" altLang="pl-PL" sz="2400"/>
              <a:t> - </a:t>
            </a:r>
            <a:r>
              <a:rPr lang="pl-PL" altLang="pl-PL" sz="2400" b="1"/>
              <a:t>Jakość życia na obszarach wiejskich i różnicowanie gospodarki wiejskiej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/>
              <a:t/>
            </a:r>
            <a:br>
              <a:rPr lang="pl-PL" altLang="pl-PL" sz="2400"/>
            </a:br>
            <a:r>
              <a:rPr lang="pl-PL" altLang="pl-PL" sz="2400" b="1" u="sng"/>
              <a:t>Działanie 321 </a:t>
            </a:r>
            <a:r>
              <a:rPr lang="pl-PL" altLang="pl-PL" sz="2400" b="1"/>
              <a:t>Podstawowe usługi dla gospodarki i   ludności wiejskiej</a:t>
            </a:r>
            <a:endParaRPr lang="pl-PL" altLang="pl-PL" sz="2400"/>
          </a:p>
        </p:txBody>
      </p:sp>
      <p:pic>
        <p:nvPicPr>
          <p:cNvPr id="28677" name="Obraz 6" descr="http://www.prow.mazovia.pl/include/templates/www/img/logo_bott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288" y="6092825"/>
            <a:ext cx="655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Obraz 4" descr="http://www.prow.mazovia.pl/include/templates/www/img/logo_bott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288" y="6092825"/>
            <a:ext cx="655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Prostokąt 5"/>
          <p:cNvSpPr>
            <a:spLocks noChangeArrowheads="1"/>
          </p:cNvSpPr>
          <p:nvPr/>
        </p:nvSpPr>
        <p:spPr bwMode="auto">
          <a:xfrm>
            <a:off x="107950" y="1412875"/>
            <a:ext cx="8567738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u="sng"/>
              <a:t>„Ochrona i poprawa stanu środowiska zlewni rzeki Bug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u="sng"/>
              <a:t>poprzez budowę oczyszczalni przydomowych na terenie Gminy Repki”</a:t>
            </a:r>
            <a:endParaRPr lang="pl-PL" altLang="pl-PL" sz="1800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Projekt zrealizowano w latach 2010 - 2013 r. etap I – II.</a:t>
            </a: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BENEFICJENT: Gmina Repki</a:t>
            </a: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Całkowita wartość zadania: 5 020 820,28 zł.</a:t>
            </a: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Koszty kwalifikowalne 4 073 536,91 zł,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w tym 75% dofinansowania w kwocie 3 055 152,00 zł.</a:t>
            </a: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- I etap:  zakończony został w 2011 roku w którym wybudowane zostały 123 szt. oczyszczalni przydomowych,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- II etap: w 2012 roku wybudowane zostały  296 szt. oczyszczalni  przydomowych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Łącznie na terenie gminy Repki zostało wybudowanych 419 przydomowych oczyszczalni ścieków.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Obraz 3" descr="http://www.prow.mazovia.pl/include/templates/www/img/logo_bott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288" y="6092825"/>
            <a:ext cx="655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 descr="C:\Users\iwasilewska\Desktop\ZDJECIA KONFERENCJA PROW\OCZYSZCZALNIE PRZYDOMOWE\DSC_01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13" y="1393825"/>
            <a:ext cx="550227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Prostokąt 1"/>
          <p:cNvSpPr>
            <a:spLocks noChangeArrowheads="1"/>
          </p:cNvSpPr>
          <p:nvPr/>
        </p:nvSpPr>
        <p:spPr bwMode="auto">
          <a:xfrm>
            <a:off x="107950" y="500063"/>
            <a:ext cx="6588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u="sng"/>
              <a:t>„Ochrona i poprawa stanu środowiska zlewni rzeki Bug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u="sng"/>
              <a:t>poprzez budowę oczyszczalni przydomowych na terenie Gminy Repki”</a:t>
            </a:r>
            <a:endParaRPr lang="pl-PL" altLang="pl-PL" sz="1800" u="sng"/>
          </a:p>
        </p:txBody>
      </p:sp>
      <p:pic>
        <p:nvPicPr>
          <p:cNvPr id="30726" name="Picture 4" descr="C:\Users\iwasilewska\Desktop\KALENDARZ2\wrzesień - przydomowe oczyszcalnie\DSC_026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682750"/>
            <a:ext cx="4138612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3" descr="C:\Users\iwasilewska\Desktop\KALENDARZ2\wrzesień - przydomowe oczyszcalnie\DSCF402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108450"/>
            <a:ext cx="252095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altLang="pl-PL" sz="2800" b="1" smtClean="0">
                <a:latin typeface="Georgia" pitchFamily="18" charset="0"/>
              </a:rPr>
              <a:t>Ogólna charakterystyka </a:t>
            </a:r>
            <a:br>
              <a:rPr lang="pl-PL" altLang="pl-PL" sz="2800" b="1" smtClean="0">
                <a:latin typeface="Georgia" pitchFamily="18" charset="0"/>
              </a:rPr>
            </a:br>
            <a:r>
              <a:rPr lang="pl-PL" altLang="pl-PL" sz="2800" b="1" smtClean="0">
                <a:latin typeface="Georgia" pitchFamily="18" charset="0"/>
              </a:rPr>
              <a:t>               gminy:</a:t>
            </a:r>
            <a:endParaRPr lang="pl-PL" altLang="pl-PL" sz="2800" smtClean="0">
              <a:latin typeface="Georgia" pitchFamily="18" charset="0"/>
            </a:endParaRPr>
          </a:p>
        </p:txBody>
      </p:sp>
      <p:sp>
        <p:nvSpPr>
          <p:cNvPr id="409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l-PL" altLang="pl-PL" sz="2000" smtClean="0"/>
          </a:p>
          <a:p>
            <a:pPr marL="0" indent="0">
              <a:buFontTx/>
              <a:buNone/>
            </a:pPr>
            <a:endParaRPr lang="pl-PL" altLang="pl-PL" sz="2000" smtClean="0"/>
          </a:p>
          <a:p>
            <a:pPr marL="0" indent="0">
              <a:buFontTx/>
              <a:buNone/>
            </a:pPr>
            <a:endParaRPr lang="pl-PL" altLang="pl-PL" sz="2000" smtClean="0"/>
          </a:p>
          <a:p>
            <a:pPr marL="0" indent="0">
              <a:buFontTx/>
              <a:buNone/>
            </a:pPr>
            <a:endParaRPr lang="pl-PL" altLang="pl-PL" sz="2000" smtClean="0"/>
          </a:p>
          <a:p>
            <a:pPr marL="0" indent="0">
              <a:buFontTx/>
              <a:buNone/>
            </a:pPr>
            <a:endParaRPr lang="pl-PL" altLang="pl-PL" sz="2000" smtClean="0"/>
          </a:p>
          <a:p>
            <a:pPr marL="0" indent="0" algn="ctr">
              <a:buFontTx/>
              <a:buNone/>
            </a:pPr>
            <a:r>
              <a:rPr lang="pl-PL" altLang="pl-PL" sz="2000" smtClean="0">
                <a:latin typeface="Georgia" pitchFamily="18" charset="0"/>
              </a:rPr>
              <a:t>Gminę Repki zamieszkuje 5651 osób </a:t>
            </a:r>
          </a:p>
          <a:p>
            <a:pPr marL="0" indent="0" algn="ctr">
              <a:buFontTx/>
              <a:buNone/>
            </a:pPr>
            <a:r>
              <a:rPr lang="pl-PL" altLang="pl-PL" sz="2000" smtClean="0">
                <a:latin typeface="Georgia" pitchFamily="18" charset="0"/>
              </a:rPr>
              <a:t> W granicach administracyjnych gminy zlokalizowanych </a:t>
            </a:r>
            <a:br>
              <a:rPr lang="pl-PL" altLang="pl-PL" sz="2000" smtClean="0">
                <a:latin typeface="Georgia" pitchFamily="18" charset="0"/>
              </a:rPr>
            </a:br>
            <a:r>
              <a:rPr lang="pl-PL" altLang="pl-PL" sz="2000" smtClean="0">
                <a:latin typeface="Georgia" pitchFamily="18" charset="0"/>
              </a:rPr>
              <a:t>jest 42 miejscowości (41 sołectw)</a:t>
            </a:r>
          </a:p>
          <a:p>
            <a:pPr marL="0" indent="0" algn="ctr">
              <a:buFontTx/>
              <a:buNone/>
            </a:pPr>
            <a:endParaRPr lang="pl-PL" altLang="pl-PL" sz="2000" smtClean="0">
              <a:latin typeface="Georgia" pitchFamily="18" charset="0"/>
            </a:endParaRPr>
          </a:p>
          <a:p>
            <a:pPr marL="0" indent="0" algn="ctr">
              <a:buFontTx/>
              <a:buNone/>
            </a:pPr>
            <a:r>
              <a:rPr lang="pl-PL" altLang="pl-PL" sz="2000" smtClean="0">
                <a:latin typeface="Georgia" pitchFamily="18" charset="0"/>
              </a:rPr>
              <a:t>Liczba gospodarstw rolnych – ok. 1150</a:t>
            </a:r>
          </a:p>
          <a:p>
            <a:pPr marL="0" indent="0" algn="ctr">
              <a:buFontTx/>
              <a:buNone/>
            </a:pPr>
            <a:r>
              <a:rPr lang="pl-PL" altLang="pl-PL" sz="2000" smtClean="0">
                <a:latin typeface="Georgia" pitchFamily="18" charset="0"/>
              </a:rPr>
              <a:t>Liczba gospodarstw domowych – ok. 1500</a:t>
            </a:r>
          </a:p>
          <a:p>
            <a:pPr marL="0" indent="0">
              <a:buFontTx/>
              <a:buNone/>
            </a:pPr>
            <a:endParaRPr lang="pl-PL" altLang="pl-PL" sz="2000" smtClean="0"/>
          </a:p>
          <a:p>
            <a:pPr marL="0" indent="0">
              <a:buFontTx/>
              <a:buNone/>
            </a:pPr>
            <a:endParaRPr lang="pl-PL" altLang="pl-PL" sz="2000" smtClean="0"/>
          </a:p>
        </p:txBody>
      </p:sp>
      <p:pic>
        <p:nvPicPr>
          <p:cNvPr id="4100" name="Obraz 4" descr="Z:\Gosia M\ZDJĘCIA BROSZURA\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8109" y="1628775"/>
            <a:ext cx="3167063" cy="1800225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2763" y="188913"/>
            <a:ext cx="20764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Obraz 7" descr="http://www.prow.mazovia.pl/include/templates/www/img/logo_botto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6092825"/>
            <a:ext cx="655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rostokąt 3"/>
          <p:cNvSpPr>
            <a:spLocks noChangeArrowheads="1"/>
          </p:cNvSpPr>
          <p:nvPr/>
        </p:nvSpPr>
        <p:spPr bwMode="auto">
          <a:xfrm>
            <a:off x="179388" y="1662113"/>
            <a:ext cx="819785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 u="sng"/>
              <a:t>Budujemy kolejne - w trakcie realizacji jest Etap III budowy przydomowych oczyszczalni ścieków</a:t>
            </a:r>
            <a:endParaRPr lang="pl-PL" altLang="pl-PL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/>
              <a:t>W ramach inwestycji planowane jest wybudowanie 89 sztuk przydomowych oczyszczalni ścieków.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/>
              <a:t>Zakończenie - grudzień 2013 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/>
              <a:t>Całkowita wartość inwestycji: 960 139,30 zł.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/>
              <a:t>Koszty kwalifikowane:  780 601,06 zł.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/>
              <a:t>Dofinansowanie z PROW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/>
              <a:t>w wysokości 75%, w kwocie 585 450,00 zł.</a:t>
            </a:r>
          </a:p>
        </p:txBody>
      </p:sp>
      <p:pic>
        <p:nvPicPr>
          <p:cNvPr id="31747" name="Obraz 4" descr="http://www.prow.mazovia.pl/include/templates/www/img/logo_bott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288" y="6092825"/>
            <a:ext cx="655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 descr="C:\Users\iwasilewska\Desktop\ZDJECIA KONFERENCJA PROW\OCZYSZCZALNIE PRZYDOMOWE\budowa oczyszczalni przydomowych 0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997200"/>
            <a:ext cx="3890963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pole tekstowe 6"/>
          <p:cNvSpPr txBox="1">
            <a:spLocks noChangeArrowheads="1"/>
          </p:cNvSpPr>
          <p:nvPr/>
        </p:nvSpPr>
        <p:spPr bwMode="auto">
          <a:xfrm>
            <a:off x="827088" y="963613"/>
            <a:ext cx="5545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i="1"/>
              <a:t>INWESTYCJE ZREALIZOWANE W RAMACH:</a:t>
            </a:r>
          </a:p>
        </p:txBody>
      </p:sp>
      <p:sp>
        <p:nvSpPr>
          <p:cNvPr id="32772" name="Prostokąt 7"/>
          <p:cNvSpPr>
            <a:spLocks noChangeArrowheads="1"/>
          </p:cNvSpPr>
          <p:nvPr/>
        </p:nvSpPr>
        <p:spPr bwMode="auto">
          <a:xfrm>
            <a:off x="827088" y="1628775"/>
            <a:ext cx="792162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i="1"/>
              <a:t>PROGRAMU ROZWOJU OBSZARÓW WIEJSKICH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i="1"/>
              <a:t>NA LATA 2007-2013 </a:t>
            </a:r>
            <a:endParaRPr lang="pl-PL" altLang="pl-PL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/>
              <a:t>Oś 4</a:t>
            </a:r>
            <a:r>
              <a:rPr lang="pl-PL" altLang="pl-PL" sz="2400"/>
              <a:t> -</a:t>
            </a:r>
            <a:r>
              <a:rPr lang="pl-PL" altLang="pl-PL" sz="2400" b="1"/>
              <a:t>LEADER</a:t>
            </a:r>
            <a:r>
              <a:rPr lang="pl-PL" altLang="pl-PL" sz="2400"/>
              <a:t/>
            </a:r>
            <a:br>
              <a:rPr lang="pl-PL" altLang="pl-PL" sz="2400"/>
            </a:br>
            <a:endParaRPr lang="pl-PL" altLang="pl-PL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u="sng"/>
              <a:t>DZIAŁANIE 4.1/413</a:t>
            </a:r>
            <a:r>
              <a:rPr lang="pl-PL" altLang="pl-PL" sz="2400" b="1"/>
              <a:t> „WDRAŻANIE LOKALNYCH STRATEGII ROZWOJU” PROGRAMU ROZWOJU OBSZARÓW WIEJSKICH NA LATA 2007-2013,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/>
              <a:t>KTÓRE ODPOWIADAJĄ WARUNKOM PRZYZNANIA POMOCY W RAMACH DZIAŁANIA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/>
              <a:t>„313 ODNOWA I ROZWÓJ I WSI”</a:t>
            </a:r>
            <a:endParaRPr lang="pl-PL" altLang="pl-PL" sz="2400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1538" y="5846763"/>
            <a:ext cx="529272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5849938"/>
            <a:ext cx="52197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Prostokąt 5"/>
          <p:cNvSpPr>
            <a:spLocks noChangeArrowheads="1"/>
          </p:cNvSpPr>
          <p:nvPr/>
        </p:nvSpPr>
        <p:spPr bwMode="auto">
          <a:xfrm>
            <a:off x="479425" y="2997200"/>
            <a:ext cx="82851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800"/>
              <a:t>Gmina Repki należy jako członek zwyczajny będący osobą prawną do </a:t>
            </a:r>
            <a:r>
              <a:rPr lang="pl-PL" altLang="pl-PL" sz="2800" b="1"/>
              <a:t>Stowarzyszenia ,,Lokalna Grupa Działania – Tygiel Doliny Bugu” z siedzibą w Drohiczynie.</a:t>
            </a:r>
          </a:p>
        </p:txBody>
      </p:sp>
      <p:pic>
        <p:nvPicPr>
          <p:cNvPr id="33797" name="Obraz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538" y="635000"/>
            <a:ext cx="2425700" cy="1857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5849938"/>
            <a:ext cx="52197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07950" y="242888"/>
            <a:ext cx="7920038" cy="2708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pl-PL" b="1" i="1" u="sng" dirty="0"/>
              <a:t>Urządzenie centrum aktywności mieszkańców wsi </a:t>
            </a:r>
          </a:p>
          <a:p>
            <a:pPr>
              <a:defRPr/>
            </a:pPr>
            <a:r>
              <a:rPr lang="pl-PL" b="1" i="1" dirty="0"/>
              <a:t>     </a:t>
            </a:r>
            <a:r>
              <a:rPr lang="pl-PL" b="1" i="1" u="sng" dirty="0"/>
              <a:t>Skwierczyn – Dwór. </a:t>
            </a:r>
            <a:endParaRPr lang="pl-PL" u="sng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sz="1600" dirty="0"/>
              <a:t>Wartość zadania </a:t>
            </a:r>
            <a:r>
              <a:rPr lang="pl-PL" sz="1600" b="1" dirty="0"/>
              <a:t>202 284,32 zł</a:t>
            </a:r>
            <a:r>
              <a:rPr lang="pl-PL" sz="1600" dirty="0"/>
              <a:t>, w tym dofinansowanie </a:t>
            </a:r>
            <a:r>
              <a:rPr lang="pl-PL" sz="1600" b="1" dirty="0"/>
              <a:t>120 873,00 zł</a:t>
            </a:r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sz="1600" dirty="0"/>
              <a:t>W ramach prac budowlanych wykonane zostały następujące elementy:</a:t>
            </a:r>
          </a:p>
          <a:p>
            <a:pPr>
              <a:defRPr/>
            </a:pPr>
            <a:r>
              <a:rPr lang="pl-PL" sz="1600" dirty="0"/>
              <a:t>- instalacja sanitarna i kanalizacyjna</a:t>
            </a:r>
          </a:p>
          <a:p>
            <a:pPr>
              <a:defRPr/>
            </a:pPr>
            <a:r>
              <a:rPr lang="pl-PL" sz="1600" dirty="0"/>
              <a:t>- instalacja elektryczna i odgromowa</a:t>
            </a:r>
          </a:p>
          <a:p>
            <a:pPr>
              <a:defRPr/>
            </a:pPr>
            <a:r>
              <a:rPr lang="pl-PL" sz="1600" dirty="0"/>
              <a:t>- remont dachu, wymiana stolarki, remont elewacji</a:t>
            </a:r>
          </a:p>
          <a:p>
            <a:pPr>
              <a:defRPr/>
            </a:pPr>
            <a:r>
              <a:rPr lang="pl-PL" sz="1600" dirty="0"/>
              <a:t>- roboty remontowe wewnętrzne</a:t>
            </a:r>
          </a:p>
        </p:txBody>
      </p:sp>
      <p:pic>
        <p:nvPicPr>
          <p:cNvPr id="34821" name="Picture 2" descr="C:\Users\iwasilewska\Desktop\ZDJECIA KONFERENCJA PROW\SKWIERCZYN-DWÓR\DSC_05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022600"/>
            <a:ext cx="421005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3" descr="C:\Users\iwasilewska\Desktop\ZDJECIA KONFERENCJA PROW\SKWIERCZYN-DWÓR\DSC_006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022600"/>
            <a:ext cx="4335462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pole tekstowe 6"/>
          <p:cNvSpPr txBox="1">
            <a:spLocks noChangeArrowheads="1"/>
          </p:cNvSpPr>
          <p:nvPr/>
        </p:nvSpPr>
        <p:spPr bwMode="auto">
          <a:xfrm>
            <a:off x="1752600" y="3059113"/>
            <a:ext cx="1030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PRZED:</a:t>
            </a:r>
          </a:p>
        </p:txBody>
      </p:sp>
      <p:sp>
        <p:nvSpPr>
          <p:cNvPr id="34824" name="pole tekstowe 9"/>
          <p:cNvSpPr txBox="1">
            <a:spLocks noChangeArrowheads="1"/>
          </p:cNvSpPr>
          <p:nvPr/>
        </p:nvSpPr>
        <p:spPr bwMode="auto">
          <a:xfrm>
            <a:off x="6254750" y="3059113"/>
            <a:ext cx="582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PO: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115888"/>
            <a:ext cx="207803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5849938"/>
            <a:ext cx="52197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Prostokąt 5"/>
          <p:cNvSpPr>
            <a:spLocks noChangeArrowheads="1"/>
          </p:cNvSpPr>
          <p:nvPr/>
        </p:nvSpPr>
        <p:spPr bwMode="auto">
          <a:xfrm>
            <a:off x="119063" y="449263"/>
            <a:ext cx="8916987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i="1"/>
              <a:t>2. </a:t>
            </a:r>
            <a:r>
              <a:rPr lang="pl-PL" altLang="pl-PL" sz="1800" b="1" i="1" u="sng"/>
              <a:t>Adaptacja budynku po zlewni mleka na świetlicę wiejską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i="1"/>
              <a:t>   </a:t>
            </a:r>
            <a:r>
              <a:rPr lang="pl-PL" altLang="pl-PL" sz="1800" b="1" i="1" u="sng"/>
              <a:t>dla wsi Skwierczyn-Wieś</a:t>
            </a:r>
            <a:r>
              <a:rPr lang="pl-PL" altLang="pl-PL" sz="1800" u="sng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600"/>
              <a:t>Wartość zadania </a:t>
            </a:r>
            <a:r>
              <a:rPr lang="pl-PL" altLang="pl-PL" sz="1600" b="1"/>
              <a:t>226 699,85 zł</a:t>
            </a:r>
            <a:r>
              <a:rPr lang="pl-PL" altLang="pl-PL" sz="1600"/>
              <a:t>, w tym dofinansowanie </a:t>
            </a:r>
            <a:r>
              <a:rPr lang="pl-PL" altLang="pl-PL" sz="1600" b="1"/>
              <a:t>142 437,00 zł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600"/>
              <a:t>W ramach operacji został przeprowadzony remont budynku po zlewni mleka (zmiana sposobu użytkowania) na świetlicę wiejską. Wykonano również rozbiórkę starego budynku świetlicy wiejskiej gdzie w zamian pobudowano plac zabaw z oświetleniem hybrydowym. Prace obejmowały roboty budowlane, roboty sanitarne, roboty przy instalacji elektrycznej i instalacji odgromowej oraz zagospodarowanie terenu wokół budynku w urządzenia zabawowe i lampę hybrydową.</a:t>
            </a:r>
          </a:p>
        </p:txBody>
      </p:sp>
      <p:pic>
        <p:nvPicPr>
          <p:cNvPr id="35845" name="Picture 2" descr="C:\Users\iwasilewska\Desktop\ZDJECIA KONFERENCJA PROW\SKWIERCZYN-WIEŚ\DSC_01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141663"/>
            <a:ext cx="39608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3" descr="C:\Users\iwasilewska\Desktop\ZDJECIA KONFERENCJA PROW\SKWIERCZYN-WIEŚ\Skwierczyn.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3095625"/>
            <a:ext cx="380365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pole tekstowe 6"/>
          <p:cNvSpPr txBox="1">
            <a:spLocks noChangeArrowheads="1"/>
          </p:cNvSpPr>
          <p:nvPr/>
        </p:nvSpPr>
        <p:spPr bwMode="auto">
          <a:xfrm>
            <a:off x="2586038" y="5300663"/>
            <a:ext cx="1892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rgbClr val="C00000"/>
                </a:solidFill>
              </a:rPr>
              <a:t>W trakcie realizacji</a:t>
            </a:r>
          </a:p>
        </p:txBody>
      </p:sp>
      <p:sp>
        <p:nvSpPr>
          <p:cNvPr id="35848" name="pole tekstowe 9"/>
          <p:cNvSpPr txBox="1">
            <a:spLocks noChangeArrowheads="1"/>
          </p:cNvSpPr>
          <p:nvPr/>
        </p:nvSpPr>
        <p:spPr bwMode="auto">
          <a:xfrm>
            <a:off x="7292975" y="5300663"/>
            <a:ext cx="12874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rgbClr val="C00000"/>
                </a:solidFill>
              </a:rPr>
              <a:t>Po realizacji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pole tekstowe 6"/>
          <p:cNvSpPr txBox="1">
            <a:spLocks noChangeArrowheads="1"/>
          </p:cNvSpPr>
          <p:nvPr/>
        </p:nvSpPr>
        <p:spPr bwMode="auto">
          <a:xfrm>
            <a:off x="827088" y="963613"/>
            <a:ext cx="5545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i="1"/>
              <a:t>MAŁE PROJEKTY ZREALIZOWANE W RAMACH:</a:t>
            </a:r>
          </a:p>
        </p:txBody>
      </p:sp>
      <p:sp>
        <p:nvSpPr>
          <p:cNvPr id="36868" name="Prostokąt 7"/>
          <p:cNvSpPr>
            <a:spLocks noChangeArrowheads="1"/>
          </p:cNvSpPr>
          <p:nvPr/>
        </p:nvSpPr>
        <p:spPr bwMode="auto">
          <a:xfrm>
            <a:off x="395288" y="1628775"/>
            <a:ext cx="83534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i="1"/>
              <a:t>PROGRAMU ROZWOJU OBSZARÓW WIEJSKICH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i="1"/>
              <a:t>NA LATA 2007-2013 </a:t>
            </a:r>
            <a:endParaRPr lang="pl-PL" altLang="pl-PL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/>
              <a:t>Oś 4</a:t>
            </a:r>
            <a:r>
              <a:rPr lang="pl-PL" altLang="pl-PL" sz="2400"/>
              <a:t> -</a:t>
            </a:r>
            <a:r>
              <a:rPr lang="pl-PL" altLang="pl-PL" sz="2400" b="1"/>
              <a:t>LEADER</a:t>
            </a:r>
            <a:r>
              <a:rPr lang="pl-PL" altLang="pl-PL" sz="2400"/>
              <a:t/>
            </a:r>
            <a:br>
              <a:rPr lang="pl-PL" altLang="pl-PL" sz="2400"/>
            </a:br>
            <a:endParaRPr lang="pl-PL" altLang="pl-PL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/>
              <a:t>DZIAŁANIE 413 Wdrażanie lokalnych strategii rozwoju </a:t>
            </a:r>
            <a:r>
              <a:rPr lang="pl-PL" altLang="pl-PL" sz="2400" u="sng"/>
              <a:t>dla małych projektów</a:t>
            </a:r>
            <a:r>
              <a:rPr lang="pl-PL" altLang="pl-PL" sz="2400"/>
              <a:t>, tj. operacji, które nie odpowiadają warunkom przyznania pomocy w ramach działania osi 3 ale przyczyniają się do osiągnięcia celów tej osi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1538" y="5846763"/>
            <a:ext cx="529272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1538" y="5846763"/>
            <a:ext cx="529272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Prostokąt 5"/>
          <p:cNvSpPr>
            <a:spLocks noChangeArrowheads="1"/>
          </p:cNvSpPr>
          <p:nvPr/>
        </p:nvSpPr>
        <p:spPr bwMode="auto">
          <a:xfrm>
            <a:off x="107950" y="620713"/>
            <a:ext cx="66246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i="1"/>
              <a:t>„Małe projekty” - Beneficjent Gmina Repki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 b="1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b="1" i="1"/>
              <a:t>1. „Aby pokochać ojczyznę trzeba poznać jej dzieje”</a:t>
            </a:r>
            <a:endParaRPr lang="pl-PL" altLang="pl-PL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b="1" i="1"/>
              <a:t>     </a:t>
            </a:r>
            <a:r>
              <a:rPr lang="pl-PL" altLang="pl-PL" sz="1400"/>
              <a:t>wartość projektu</a:t>
            </a:r>
            <a:r>
              <a:rPr lang="pl-PL" altLang="pl-PL" sz="1400" b="1" i="1"/>
              <a:t> </a:t>
            </a:r>
            <a:r>
              <a:rPr lang="pl-PL" altLang="pl-PL" sz="1400"/>
              <a:t>40 189,26 zł,  w tym dofinansowanie 23 538,27 zł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b="1" i="1"/>
              <a:t>2.  „Rozwój dyscyplin sportowych szansą aktywizacji społeczności lokalnej”</a:t>
            </a:r>
            <a:endParaRPr lang="pl-PL" altLang="pl-PL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/>
              <a:t>     wartość projektu</a:t>
            </a:r>
            <a:r>
              <a:rPr lang="pl-PL" altLang="pl-PL" sz="1400" b="1" i="1"/>
              <a:t> </a:t>
            </a:r>
            <a:r>
              <a:rPr lang="pl-PL" altLang="pl-PL" sz="1400"/>
              <a:t>14 910,15 zł, w tym dofinansowanie 9 681,36 zł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b="1" i="1"/>
              <a:t> 3. „Gminne Święto Plonów”</a:t>
            </a:r>
            <a:endParaRPr lang="pl-PL" altLang="pl-PL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/>
              <a:t>     wartość projektu</a:t>
            </a:r>
            <a:r>
              <a:rPr lang="pl-PL" altLang="pl-PL" sz="1400" b="1" i="1"/>
              <a:t> </a:t>
            </a:r>
            <a:r>
              <a:rPr lang="pl-PL" altLang="pl-PL" sz="1400"/>
              <a:t>36 173,72 zł, w tym dofinansowanie 22 669,00 zł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b="1" i="1"/>
              <a:t>4. „Poprzez taniec poznajemy historię i kulturę naszej Małej Ojczyzny”</a:t>
            </a:r>
            <a:endParaRPr lang="pl-PL" altLang="pl-PL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b="1" i="1"/>
              <a:t>     </a:t>
            </a:r>
            <a:r>
              <a:rPr lang="pl-PL" altLang="pl-PL" sz="1400"/>
              <a:t>wartość zadania</a:t>
            </a:r>
            <a:r>
              <a:rPr lang="pl-PL" altLang="pl-PL" sz="1400" b="1" i="1"/>
              <a:t> </a:t>
            </a:r>
            <a:r>
              <a:rPr lang="pl-PL" altLang="pl-PL" sz="1400"/>
              <a:t>15 383,72 zł, w tym dofinansowanie 8 841,99 zł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b="1" i="1"/>
              <a:t>5. „Podlaskie Święto Kultury Ludowej”</a:t>
            </a:r>
            <a:endParaRPr lang="pl-PL" altLang="pl-PL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/>
              <a:t>     wartość zadania</a:t>
            </a:r>
            <a:r>
              <a:rPr lang="pl-PL" altLang="pl-PL" sz="1400" b="1" i="1"/>
              <a:t> </a:t>
            </a:r>
            <a:r>
              <a:rPr lang="pl-PL" altLang="pl-PL" sz="1400"/>
              <a:t>45 137,05 zł, w tym dofinansowanie 24 995,00 zł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b="1" i="1"/>
              <a:t>6. „Przedsiębiorcza gospodyni”</a:t>
            </a:r>
            <a:endParaRPr lang="pl-PL" altLang="pl-PL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/>
              <a:t>     wartość zadania</a:t>
            </a:r>
            <a:r>
              <a:rPr lang="pl-PL" altLang="pl-PL" sz="1400" b="1" i="1"/>
              <a:t> </a:t>
            </a:r>
            <a:r>
              <a:rPr lang="pl-PL" altLang="pl-PL" sz="1400"/>
              <a:t>5 886,51 zł, w tym dofinansowanie 4 018,11 zł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b="1" i="1"/>
              <a:t>7. Wirtualny spacer po gminie Repki</a:t>
            </a:r>
            <a:endParaRPr lang="pl-PL" altLang="pl-PL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/>
              <a:t>     wartość zadania</a:t>
            </a:r>
            <a:r>
              <a:rPr lang="pl-PL" altLang="pl-PL" sz="1400" b="1" i="1"/>
              <a:t> </a:t>
            </a:r>
            <a:r>
              <a:rPr lang="pl-PL" altLang="pl-PL" sz="1400"/>
              <a:t>16 811,50 zł, w tym dofinansowanie 13 129,60 zł</a:t>
            </a:r>
          </a:p>
        </p:txBody>
      </p:sp>
      <p:sp>
        <p:nvSpPr>
          <p:cNvPr id="37893" name="pole tekstowe 1"/>
          <p:cNvSpPr txBox="1">
            <a:spLocks noChangeArrowheads="1"/>
          </p:cNvSpPr>
          <p:nvPr/>
        </p:nvSpPr>
        <p:spPr bwMode="auto">
          <a:xfrm>
            <a:off x="179388" y="4581525"/>
            <a:ext cx="56880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altLang="pl-PL" b="1"/>
              <a:t>W ramach małych projektów Gmina Repki pozyskała z PROW kwotę 106 873,33 zł. </a:t>
            </a:r>
          </a:p>
          <a:p>
            <a:pPr algn="ctr" eaLnBrk="1" hangingPunct="1"/>
            <a:r>
              <a:rPr lang="pl-PL" altLang="pl-PL" b="1"/>
              <a:t>Łączne koszty wyniosły 174 491,91 zł.  </a:t>
            </a:r>
          </a:p>
        </p:txBody>
      </p:sp>
      <p:pic>
        <p:nvPicPr>
          <p:cNvPr id="37894" name="Picture 5" descr="C:\Users\iwasilewska\Desktop\MAŁE PROJEKTY\POPRZEZ TANIEC POZNAJEMY HISTORIĘ I KULTRUTĘ NASZEJ MAŁEJ OJCZYZN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1916113"/>
            <a:ext cx="2841625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1538" y="5846763"/>
            <a:ext cx="529272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Prostokąt 1"/>
          <p:cNvSpPr>
            <a:spLocks noChangeArrowheads="1"/>
          </p:cNvSpPr>
          <p:nvPr/>
        </p:nvSpPr>
        <p:spPr bwMode="auto">
          <a:xfrm>
            <a:off x="611188" y="247650"/>
            <a:ext cx="532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pl-PL" b="1" i="1"/>
              <a:t>„Małe projekty” - Beneficjent Gmina Repki </a:t>
            </a:r>
          </a:p>
        </p:txBody>
      </p:sp>
      <p:pic>
        <p:nvPicPr>
          <p:cNvPr id="38917" name="Picture 4" descr="C:\Users\iwasilewska\Desktop\MAŁE PROJEKTY\NA STRONĘ INTERNETOWĄ\BOLSZEWIKI 1\uroczystość\p10702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692150"/>
            <a:ext cx="50038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C:\Users\iwasilewska\Desktop\MAŁE PROJEKTY\NA STRONĘ INTERNETOWĄ\JARMARK 4\warsztaty plastyki obrzędowej 2011\warsztaty 2011 0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8313" y="1682750"/>
            <a:ext cx="381635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5" descr="C:\Users\iwasilewska\Desktop\MAŁE PROJEKTY\NA STRONĘ INTERNETOWĄ\JARMARK 4\warsztaty kulinarne\warsztaty 2011 04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75" y="3789363"/>
            <a:ext cx="2744788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1538" y="5846763"/>
            <a:ext cx="529272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Prostokąt 1"/>
          <p:cNvSpPr>
            <a:spLocks noChangeArrowheads="1"/>
          </p:cNvSpPr>
          <p:nvPr/>
        </p:nvSpPr>
        <p:spPr bwMode="auto">
          <a:xfrm>
            <a:off x="611188" y="247650"/>
            <a:ext cx="532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pl-PL" b="1" i="1"/>
              <a:t>„Małe projekty” - Beneficjent Gmina Repki </a:t>
            </a:r>
          </a:p>
        </p:txBody>
      </p:sp>
      <p:pic>
        <p:nvPicPr>
          <p:cNvPr id="39941" name="Picture 2" descr="C:\Users\iwasilewska\Desktop\MAŁE PROJEKTY\PIKNIK RODZINNY - PRZEDSIĘBIORCZY GOSPODAYN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43211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3" descr="C:\Users\iwasilewska\Desktop\MAŁE PROJEKTY\NA STRONĘ INTERNETOWĄ\GOSPODYNI 5\SV10605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0063" y="2163763"/>
            <a:ext cx="4643437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1538" y="5846763"/>
            <a:ext cx="529272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Prostokąt 1"/>
          <p:cNvSpPr>
            <a:spLocks noChangeArrowheads="1"/>
          </p:cNvSpPr>
          <p:nvPr/>
        </p:nvSpPr>
        <p:spPr bwMode="auto">
          <a:xfrm>
            <a:off x="611188" y="247650"/>
            <a:ext cx="532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pl-PL" b="1" i="1"/>
              <a:t>„Małe projekty” - Beneficjent Gmina Repki </a:t>
            </a:r>
          </a:p>
        </p:txBody>
      </p:sp>
      <p:pic>
        <p:nvPicPr>
          <p:cNvPr id="40965" name="Picture 2" descr="C:\Users\iwasilewska\Desktop\MAŁE PROJEKTY\NA STRONĘ INTERNETOWĄ\JARMARK 4\Podlaski Jarmark Kultury Ludowej\jarmark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437038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3" descr="C:\Users\iwasilewska\Desktop\MAŁE PROJEKTY\NA STRONĘ INTERNETOWĄ\JARMARK 4\Podlaski Jarmark Kultury Ludowej\jarmark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549400"/>
            <a:ext cx="3025775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4" descr="C:\Users\iwasilewska\Desktop\MAŁE PROJEKTY\NA STRONĘ INTERNETOWĄ\JARMARK 4\warsztaty  garncarskie\SV10593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538" y="3136900"/>
            <a:ext cx="3529012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5" descr="C:\Users\iwasilewska\Desktop\MAŁE PROJEKTY\NA STRONĘ INTERNETOWĄ\PLONY 2\projekt pn Gminne Święto Plonów - na stronę\obchody święta plonów\DSC_020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3476625"/>
            <a:ext cx="36576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altLang="pl-PL" sz="2800" b="1" smtClean="0">
                <a:latin typeface="Georgia" pitchFamily="18" charset="0"/>
              </a:rPr>
              <a:t>Powierzchnia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850" y="1557338"/>
            <a:ext cx="8229600" cy="4525962"/>
          </a:xfrm>
        </p:spPr>
        <p:txBody>
          <a:bodyPr/>
          <a:lstStyle/>
          <a:p>
            <a:pPr>
              <a:defRPr/>
            </a:pPr>
            <a:endParaRPr lang="pl-PL" dirty="0" smtClean="0"/>
          </a:p>
          <a:p>
            <a:pPr marL="0" indent="0">
              <a:buFontTx/>
              <a:buNone/>
              <a:defRPr/>
            </a:pPr>
            <a:endParaRPr lang="pl-PL" sz="2000" dirty="0" smtClean="0"/>
          </a:p>
          <a:p>
            <a:pPr marL="0" indent="0">
              <a:buFontTx/>
              <a:buNone/>
              <a:defRPr/>
            </a:pPr>
            <a:endParaRPr lang="pl-PL" sz="2000" dirty="0"/>
          </a:p>
          <a:p>
            <a:pPr marL="0" indent="0">
              <a:buFontTx/>
              <a:buNone/>
              <a:defRPr/>
            </a:pPr>
            <a:endParaRPr lang="pl-PL" sz="2000" dirty="0" smtClean="0"/>
          </a:p>
          <a:p>
            <a:pPr marL="0" indent="0">
              <a:buFontTx/>
              <a:buNone/>
              <a:defRPr/>
            </a:pPr>
            <a:endParaRPr lang="pl-PL" sz="2000" dirty="0"/>
          </a:p>
          <a:p>
            <a:pPr marL="0" indent="0" algn="ctr">
              <a:buFontTx/>
              <a:buNone/>
              <a:defRPr/>
            </a:pPr>
            <a:endParaRPr lang="pl-PL" sz="2000" dirty="0" smtClean="0"/>
          </a:p>
          <a:p>
            <a:pPr marL="0" indent="0" algn="ctr">
              <a:buFontTx/>
              <a:buNone/>
              <a:defRPr/>
            </a:pPr>
            <a:endParaRPr lang="pl-PL" sz="2000" dirty="0" smtClean="0">
              <a:latin typeface="Georgia" pitchFamily="18" charset="0"/>
            </a:endParaRPr>
          </a:p>
          <a:p>
            <a:pPr marL="0" indent="0" algn="ctr">
              <a:buFontTx/>
              <a:buNone/>
              <a:defRPr/>
            </a:pPr>
            <a:endParaRPr lang="pl-PL" sz="2000" dirty="0">
              <a:latin typeface="Georgia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pl-PL" sz="2000" dirty="0" smtClean="0">
                <a:latin typeface="Georgia" pitchFamily="18" charset="0"/>
              </a:rPr>
              <a:t>Gmina </a:t>
            </a:r>
            <a:r>
              <a:rPr lang="pl-PL" sz="2000" dirty="0">
                <a:latin typeface="Georgia" pitchFamily="18" charset="0"/>
              </a:rPr>
              <a:t>Repki obejmuje obszar 16 879 ha  (169 km</a:t>
            </a:r>
            <a:r>
              <a:rPr lang="pl-PL" sz="2000" baseline="30000" dirty="0">
                <a:latin typeface="Georgia" pitchFamily="18" charset="0"/>
              </a:rPr>
              <a:t>2</a:t>
            </a:r>
            <a:r>
              <a:rPr lang="pl-PL" sz="2000" baseline="30000" dirty="0" smtClean="0">
                <a:latin typeface="Georgia" pitchFamily="18" charset="0"/>
              </a:rPr>
              <a:t>)</a:t>
            </a:r>
            <a:r>
              <a:rPr lang="pl-PL" sz="2000" dirty="0" smtClean="0">
                <a:latin typeface="Georgia" pitchFamily="18" charset="0"/>
              </a:rPr>
              <a:t>,</a:t>
            </a:r>
            <a:endParaRPr lang="pl-PL" sz="2000" dirty="0">
              <a:latin typeface="Georgia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pl-PL" sz="2000" dirty="0">
                <a:latin typeface="Georgia" pitchFamily="18" charset="0"/>
              </a:rPr>
              <a:t>leży w obszarze funkcjonalnym Zielone Płuca </a:t>
            </a:r>
            <a:r>
              <a:rPr lang="pl-PL" sz="2000" dirty="0" smtClean="0">
                <a:latin typeface="Georgia" pitchFamily="18" charset="0"/>
              </a:rPr>
              <a:t>Polski,  na terenach przyległych </a:t>
            </a:r>
            <a:r>
              <a:rPr lang="pl-PL" sz="2000" dirty="0">
                <a:latin typeface="Georgia" pitchFamily="18" charset="0"/>
              </a:rPr>
              <a:t>do rzeki Bug </a:t>
            </a:r>
            <a:r>
              <a:rPr lang="pl-PL" sz="2000" dirty="0" smtClean="0">
                <a:latin typeface="Georgia" pitchFamily="18" charset="0"/>
              </a:rPr>
              <a:t>znajduje się Nadbużański </a:t>
            </a:r>
            <a:r>
              <a:rPr lang="pl-PL" sz="2000" dirty="0">
                <a:latin typeface="Georgia" pitchFamily="18" charset="0"/>
              </a:rPr>
              <a:t>Park </a:t>
            </a:r>
            <a:r>
              <a:rPr lang="pl-PL" sz="2000" dirty="0" smtClean="0">
                <a:latin typeface="Georgia" pitchFamily="18" charset="0"/>
              </a:rPr>
              <a:t>Krajobrazowy, </a:t>
            </a:r>
            <a:r>
              <a:rPr lang="pl-PL" sz="2000" dirty="0">
                <a:latin typeface="Georgia" pitchFamily="18" charset="0"/>
              </a:rPr>
              <a:t>tereny nadbużańskie objęte są siecią ekologiczną NATURA 2000</a:t>
            </a:r>
          </a:p>
          <a:p>
            <a:pPr marL="0" indent="0">
              <a:buFontTx/>
              <a:buNone/>
              <a:defRPr/>
            </a:pPr>
            <a:endParaRPr lang="pl-PL" dirty="0"/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2763" y="188913"/>
            <a:ext cx="20764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C:\Users\iwasilewska\Desktop\KALENDARZ2\okładka\Repki zdjecie lotnicze Repki - 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628775"/>
            <a:ext cx="46196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Obraz 9" descr="http://www.prow.mazovia.pl/include/templates/www/img/logo_bottom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288" y="6175375"/>
            <a:ext cx="655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C:\Users\iwasilewska\Desktop\KALENDARZ2\okładka\Repki zdjecie lotnicze Wyrozęby - 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4888" y="2368550"/>
            <a:ext cx="428625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5445125"/>
            <a:ext cx="450056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Obraz 4" descr="http://www.prow.mazovia.pl/include/templates/www/img/logo_botto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6165850"/>
            <a:ext cx="50942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50825" y="1916113"/>
          <a:ext cx="8642350" cy="3346450"/>
        </p:xfrm>
        <a:graphic>
          <a:graphicData uri="http://schemas.openxmlformats.org/drawingml/2006/table">
            <a:tbl>
              <a:tblPr/>
              <a:tblGrid>
                <a:gridCol w="2376646"/>
                <a:gridCol w="3384920"/>
                <a:gridCol w="2880783"/>
              </a:tblGrid>
              <a:tr h="57933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PROJEKTY</a:t>
                      </a:r>
                      <a:endParaRPr lang="pl-PL" sz="1600" b="1" dirty="0"/>
                    </a:p>
                  </a:txBody>
                  <a:tcPr marL="91455" marR="91455" marT="45737" marB="45737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KOSZT CAŁKOWITY</a:t>
                      </a:r>
                      <a:endParaRPr lang="pl-PL" sz="1600" b="1" dirty="0"/>
                    </a:p>
                  </a:txBody>
                  <a:tcPr marL="91455" marR="9145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DOFINANSOWANIE Z PROW</a:t>
                      </a:r>
                      <a:endParaRPr lang="pl-PL" sz="1600" b="1" dirty="0"/>
                    </a:p>
                  </a:txBody>
                  <a:tcPr marL="91455" marR="9145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797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ODNOWY WSI ŚWIETLICE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dirty="0" smtClean="0"/>
                        <a:t>(10 </a:t>
                      </a:r>
                      <a:r>
                        <a:rPr lang="pl-PL" sz="1400" dirty="0" err="1" smtClean="0"/>
                        <a:t>szt</a:t>
                      </a:r>
                      <a:r>
                        <a:rPr lang="pl-PL" sz="1400" dirty="0" smtClean="0"/>
                        <a:t>)</a:t>
                      </a:r>
                    </a:p>
                    <a:p>
                      <a:r>
                        <a:rPr lang="pl-PL" sz="1400" dirty="0" smtClean="0"/>
                        <a:t>BOISKO </a:t>
                      </a:r>
                      <a:endParaRPr lang="pl-PL" sz="1400" dirty="0"/>
                    </a:p>
                  </a:txBody>
                  <a:tcPr marL="91455" marR="9145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/>
                        <a:t>2 982 697,87 zł</a:t>
                      </a:r>
                      <a:endParaRPr lang="pl-PL" sz="1800" dirty="0"/>
                    </a:p>
                  </a:txBody>
                  <a:tcPr marL="91455" marR="9145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/>
                        <a:t>1 764 688,00 zł</a:t>
                      </a:r>
                      <a:endParaRPr lang="pl-PL" sz="1800" dirty="0"/>
                    </a:p>
                  </a:txBody>
                  <a:tcPr marL="91455" marR="9145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305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PRZYDOMOWE </a:t>
                      </a:r>
                      <a:r>
                        <a:rPr lang="pl-PL" sz="1400" baseline="0" dirty="0" smtClean="0"/>
                        <a:t>OCZYSZCZALNIE  </a:t>
                      </a:r>
                    </a:p>
                    <a:p>
                      <a:r>
                        <a:rPr lang="pl-PL" sz="1200" baseline="0" dirty="0" smtClean="0"/>
                        <a:t>(419 szt. + 89 szt. = 508 </a:t>
                      </a:r>
                      <a:r>
                        <a:rPr lang="pl-PL" sz="1200" baseline="0" dirty="0" err="1" smtClean="0"/>
                        <a:t>szt</a:t>
                      </a:r>
                      <a:r>
                        <a:rPr lang="pl-PL" sz="1200" baseline="0" dirty="0" smtClean="0"/>
                        <a:t>)</a:t>
                      </a:r>
                      <a:endParaRPr lang="pl-PL" sz="1200" dirty="0"/>
                    </a:p>
                  </a:txBody>
                  <a:tcPr marL="91455" marR="9145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/>
                        <a:t>5 980 959,58 zł</a:t>
                      </a:r>
                      <a:endParaRPr lang="pl-PL" sz="1800" dirty="0"/>
                    </a:p>
                  </a:txBody>
                  <a:tcPr marL="91455" marR="9145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/>
                        <a:t>3 640 602,00 zł</a:t>
                      </a:r>
                      <a:endParaRPr lang="pl-PL" sz="1800" dirty="0"/>
                    </a:p>
                  </a:txBody>
                  <a:tcPr marL="91455" marR="9145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622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MAŁE PROJEKTY (7 </a:t>
                      </a:r>
                      <a:r>
                        <a:rPr lang="pl-PL" sz="1400" dirty="0" err="1" smtClean="0"/>
                        <a:t>szt</a:t>
                      </a:r>
                      <a:r>
                        <a:rPr lang="pl-PL" sz="1400" dirty="0" smtClean="0"/>
                        <a:t>) </a:t>
                      </a:r>
                      <a:endParaRPr lang="pl-PL" sz="1400" dirty="0"/>
                    </a:p>
                  </a:txBody>
                  <a:tcPr marL="91455" marR="9145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/>
                        <a:t>174 491,91 zł</a:t>
                      </a:r>
                      <a:endParaRPr lang="pl-PL" sz="1800" dirty="0"/>
                    </a:p>
                  </a:txBody>
                  <a:tcPr marL="91455" marR="9145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/>
                        <a:t>106 873,33 zł</a:t>
                      </a:r>
                      <a:endParaRPr lang="pl-PL" sz="1800" dirty="0"/>
                    </a:p>
                  </a:txBody>
                  <a:tcPr marL="91455" marR="9145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387"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/>
                        <a:t>RAZEM</a:t>
                      </a:r>
                      <a:endParaRPr lang="pl-PL" sz="1800" b="1" dirty="0"/>
                    </a:p>
                  </a:txBody>
                  <a:tcPr marL="91455" marR="9145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/>
                        <a:t>9 138 149,36 zł</a:t>
                      </a:r>
                      <a:endParaRPr lang="pl-PL" sz="1800" b="1" dirty="0"/>
                    </a:p>
                  </a:txBody>
                  <a:tcPr marL="91455" marR="9145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/>
                        <a:t>5 512 163,33 zł</a:t>
                      </a:r>
                      <a:endParaRPr lang="pl-PL" sz="1800" b="1" dirty="0"/>
                    </a:p>
                  </a:txBody>
                  <a:tcPr marL="91455" marR="91455" marT="45737" marB="45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2017" name="pole tekstowe 14"/>
          <p:cNvSpPr txBox="1">
            <a:spLocks noChangeArrowheads="1"/>
          </p:cNvSpPr>
          <p:nvPr/>
        </p:nvSpPr>
        <p:spPr bwMode="auto">
          <a:xfrm>
            <a:off x="827088" y="963613"/>
            <a:ext cx="4681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pl-PL" b="1" u="sng"/>
              <a:t>PODSUMOWANIE: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Obraz 4" descr="http://www.prow.mazovia.pl/include/templates/www/img/logo_bott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6165850"/>
            <a:ext cx="50942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5445125"/>
            <a:ext cx="450056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pole tekstowe 6"/>
          <p:cNvSpPr txBox="1">
            <a:spLocks noChangeArrowheads="1"/>
          </p:cNvSpPr>
          <p:nvPr/>
        </p:nvSpPr>
        <p:spPr bwMode="auto">
          <a:xfrm>
            <a:off x="1057275" y="2852738"/>
            <a:ext cx="7353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altLang="pl-PL" sz="5400"/>
              <a:t>DZIĘKUJĘ ZA UWAGĘ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az 6" descr="http://www.prow.mazovia.pl/include/templates/www/img/logo_bott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288" y="6140450"/>
            <a:ext cx="6553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Prostokąt 1"/>
          <p:cNvSpPr>
            <a:spLocks noChangeArrowheads="1"/>
          </p:cNvSpPr>
          <p:nvPr/>
        </p:nvSpPr>
        <p:spPr bwMode="auto">
          <a:xfrm>
            <a:off x="611188" y="2274888"/>
            <a:ext cx="79216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i="1"/>
              <a:t>PROGRAMU ROZWOJU OBSZARÓW WIEJSKICH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i="1"/>
              <a:t>NA LATA 2007-2013 </a:t>
            </a:r>
            <a:endParaRPr lang="pl-PL" altLang="pl-PL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/>
              <a:t>Oś 3</a:t>
            </a:r>
            <a:r>
              <a:rPr lang="pl-PL" altLang="pl-PL" sz="2400"/>
              <a:t> - </a:t>
            </a:r>
            <a:r>
              <a:rPr lang="pl-PL" altLang="pl-PL" sz="2400" b="1"/>
              <a:t>Jakość życia na obszarach wiejskich i różnicowanie gospodarki wiejskiej</a:t>
            </a:r>
            <a:r>
              <a:rPr lang="pl-PL" altLang="pl-PL" sz="2400"/>
              <a:t/>
            </a:r>
            <a:br>
              <a:rPr lang="pl-PL" altLang="pl-PL" sz="2400"/>
            </a:br>
            <a:endParaRPr lang="pl-PL" altLang="pl-PL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u="sng"/>
              <a:t>Działanie 313, 322, 323 </a:t>
            </a:r>
            <a:r>
              <a:rPr lang="pl-PL" altLang="pl-PL" sz="2400" b="1"/>
              <a:t> "ODNOWA I ROZWÓJ WSI"</a:t>
            </a:r>
            <a:endParaRPr lang="pl-PL" altLang="pl-PL" sz="2400"/>
          </a:p>
        </p:txBody>
      </p:sp>
      <p:sp>
        <p:nvSpPr>
          <p:cNvPr id="6149" name="pole tekstowe 3"/>
          <p:cNvSpPr txBox="1">
            <a:spLocks noChangeArrowheads="1"/>
          </p:cNvSpPr>
          <p:nvPr/>
        </p:nvSpPr>
        <p:spPr bwMode="auto">
          <a:xfrm>
            <a:off x="827088" y="963613"/>
            <a:ext cx="5545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i="1"/>
              <a:t>INWESTYCJE ZREALIZOWANE W RAMACH: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az 3" descr="http://www.prow.mazovia.pl/include/templates/www/img/logo_bott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288" y="6092825"/>
            <a:ext cx="655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Prostokąt 5"/>
          <p:cNvSpPr>
            <a:spLocks noChangeArrowheads="1"/>
          </p:cNvSpPr>
          <p:nvPr/>
        </p:nvSpPr>
        <p:spPr bwMode="auto">
          <a:xfrm>
            <a:off x="250825" y="620713"/>
            <a:ext cx="6481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1. „</a:t>
            </a:r>
            <a:r>
              <a:rPr lang="pl-PL" altLang="pl-PL" sz="1800" b="1" i="1" u="sng"/>
              <a:t>Kształtowanie i zagospodarowanie działki poprzez urządzenie terenów zieleni, oczyszczenie stawu, utwardzenie terenu i remont świetlicy wiejskiej we wsi Sawice-Wieś</a:t>
            </a:r>
            <a:r>
              <a:rPr lang="pl-PL" altLang="pl-PL" sz="1800" b="1" i="1"/>
              <a:t>”</a:t>
            </a:r>
            <a:endParaRPr lang="pl-PL" altLang="pl-PL" sz="1800"/>
          </a:p>
        </p:txBody>
      </p:sp>
      <p:sp>
        <p:nvSpPr>
          <p:cNvPr id="7173" name="Prostokąt 6"/>
          <p:cNvSpPr>
            <a:spLocks noChangeArrowheads="1"/>
          </p:cNvSpPr>
          <p:nvPr/>
        </p:nvSpPr>
        <p:spPr bwMode="auto">
          <a:xfrm>
            <a:off x="179388" y="2205038"/>
            <a:ext cx="8774112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Projekt zrealizowano w 2011 r.</a:t>
            </a: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BENEFICJENT: Gmina Repki</a:t>
            </a: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Całkowita wartość zadania: 432 893,95 zł.</a:t>
            </a: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Koszty kwalifikowalne: 298 192,44 zł,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w tym 75% dofinansowania w kwocie 223 644,00 zł.</a:t>
            </a:r>
            <a:endParaRPr lang="pl-PL" altLang="pl-PL" sz="18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W ramach zadania wykonano remont świetlicy wiejskiej wraz z wyposażeniem kuchni, łazienki i sali oraz urządzenie placu przy świetlicy poprzez zakup i montaż urządzeń małej architektury (ławki parkowe, kosze, latarnie i słup ogłoszeniowy) oraz zestaw urządzeń placu zabaw (huśtawka podwójna, huśtawka sprężynowa, huśtawki małe sprężynowe, palisada drewniana). Na terenie przy świetlicy pogłębiony i oczyszczony został staw, jak również zainstalowana została przydomowa oczyszczalnia ścieków.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pole tekstowe 4"/>
          <p:cNvSpPr txBox="1">
            <a:spLocks noChangeArrowheads="1"/>
          </p:cNvSpPr>
          <p:nvPr/>
        </p:nvSpPr>
        <p:spPr bwMode="auto">
          <a:xfrm>
            <a:off x="468313" y="1117600"/>
            <a:ext cx="2808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PRZED:</a:t>
            </a:r>
          </a:p>
        </p:txBody>
      </p:sp>
      <p:pic>
        <p:nvPicPr>
          <p:cNvPr id="8196" name="Picture 2" descr="C:\Users\iwasilewska\Desktop\ZDJECIA KONFERENCJA PROW\SAWICE-WIES\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9213" y="2636838"/>
            <a:ext cx="494823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Prostokąt 5"/>
          <p:cNvSpPr>
            <a:spLocks noChangeArrowheads="1"/>
          </p:cNvSpPr>
          <p:nvPr/>
        </p:nvSpPr>
        <p:spPr bwMode="auto">
          <a:xfrm>
            <a:off x="184150" y="225425"/>
            <a:ext cx="64039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/>
              <a:t>„</a:t>
            </a:r>
            <a:r>
              <a:rPr lang="pl-PL" altLang="pl-PL" sz="1400" b="1" i="1" u="sng"/>
              <a:t>Kształtowanie i zagospodarowanie działki poprzez urządzenie terenów zieleni, oczyszczenie stawu, utwardzenie terenu i remont świetlicy wiejskiej we wsi Sawice-Wieś</a:t>
            </a:r>
            <a:r>
              <a:rPr lang="pl-PL" altLang="pl-PL" sz="1400" b="1" i="1"/>
              <a:t>”</a:t>
            </a:r>
            <a:endParaRPr lang="pl-PL" altLang="pl-PL" sz="1400"/>
          </a:p>
        </p:txBody>
      </p:sp>
      <p:pic>
        <p:nvPicPr>
          <p:cNvPr id="8198" name="Picture 3" descr="C:\Users\iwasilewska\Desktop\ZDJECIA KONFERENCJA PROW\SAWICE-WIES\3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75" y="1916113"/>
            <a:ext cx="418623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Obraz 8" descr="http://www.prow.mazovia.pl/include/templates/www/img/logo_bottom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288" y="6092825"/>
            <a:ext cx="655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93663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Obraz 4" descr="http://www.prow.mazovia.pl/include/templates/www/img/logo_bott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288" y="6092825"/>
            <a:ext cx="655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Prostokąt 5"/>
          <p:cNvSpPr>
            <a:spLocks noChangeArrowheads="1"/>
          </p:cNvSpPr>
          <p:nvPr/>
        </p:nvSpPr>
        <p:spPr bwMode="auto">
          <a:xfrm>
            <a:off x="120650" y="333375"/>
            <a:ext cx="64039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/>
              <a:t>„</a:t>
            </a:r>
            <a:r>
              <a:rPr lang="pl-PL" altLang="pl-PL" sz="1400" b="1" i="1" u="sng"/>
              <a:t>Kształtowanie i zagospodarowanie działki poprzez urządzenie terenów zieleni, oczyszczenie stawu, utwardzenie terenu i remont świetlicy wiejskiej we wsi Sawice-Wieś</a:t>
            </a:r>
            <a:r>
              <a:rPr lang="pl-PL" altLang="pl-PL" sz="1400" b="1" i="1"/>
              <a:t>”</a:t>
            </a:r>
            <a:endParaRPr lang="pl-PL" altLang="pl-PL" sz="1400"/>
          </a:p>
        </p:txBody>
      </p:sp>
      <p:sp>
        <p:nvSpPr>
          <p:cNvPr id="9221" name="pole tekstowe 6"/>
          <p:cNvSpPr txBox="1">
            <a:spLocks noChangeArrowheads="1"/>
          </p:cNvSpPr>
          <p:nvPr/>
        </p:nvSpPr>
        <p:spPr bwMode="auto">
          <a:xfrm>
            <a:off x="577850" y="917575"/>
            <a:ext cx="2808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PO:</a:t>
            </a:r>
          </a:p>
        </p:txBody>
      </p:sp>
      <p:pic>
        <p:nvPicPr>
          <p:cNvPr id="9222" name="Picture 2" descr="C:\Users\iwasilewska\Desktop\ZDJECIA KONFERENCJA PROW\SAWICE-WIES\14 Repk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8650" y="1628775"/>
            <a:ext cx="4606925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 descr="C:\Users\iwasilewska\Desktop\ZDJECIA KONFERENCJA PROW\SAWICE-WIES\DSC_026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287463"/>
            <a:ext cx="5476875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4" descr="C:\Users\iwasilewska\Desktop\ZDJECIA KONFERENCJA PROW\SAWICE-WIES\DSCF333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6138" y="3798888"/>
            <a:ext cx="3355975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42888"/>
            <a:ext cx="2078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Obraz 4" descr="http://www.prow.mazovia.pl/include/templates/www/img/logo_bott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288" y="6092825"/>
            <a:ext cx="655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Prostokąt 5"/>
          <p:cNvSpPr>
            <a:spLocks noChangeArrowheads="1"/>
          </p:cNvSpPr>
          <p:nvPr/>
        </p:nvSpPr>
        <p:spPr bwMode="auto">
          <a:xfrm>
            <a:off x="179388" y="1308100"/>
            <a:ext cx="86407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Projekt zrealizowano w 2011 r.</a:t>
            </a: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BENEFICJENT: Gminny Ośrodek Kultury w Repkach</a:t>
            </a: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Całkowita wartość zadania: 423 206,68 zł.</a:t>
            </a: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Koszty kwalifikowalne 339 175,72 zł,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 w tym 75% dofinansowania w kwocie 254 381,00 zł.</a:t>
            </a: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W ramach zadania wyremontowano świetlicę wiejską, wewnątrz świetlicy odnowione sale, z których korzystają mieszkańcy Repek. Na zewnątrz świetlica swoim wyglądem cieszy oko nie tylko mieszkańców wsi Repki ale również wszystkich przejezdnych. Nowy wyremontowany dach, odnowiona elewacja, wymienione okna i teren przy wejściu do świetlicy sprawia ze całość wygląda bardzo atrakcyjnie.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Do budynku świetlicy wiejskiej wkomponowany jest przestrzeń sportowo-rekreacyjna. Projekt przestrzeni w centralnym punkcie wsi łączy zieleń parkową z terenem sportowo-rekreacyjnym. Główna oś kompozycyjna zaakcentowana ciągiem pieszo-rowerowym oraz zielenią. </a:t>
            </a:r>
          </a:p>
        </p:txBody>
      </p:sp>
      <p:sp>
        <p:nvSpPr>
          <p:cNvPr id="10245" name="Prostokąt 6"/>
          <p:cNvSpPr>
            <a:spLocks noChangeArrowheads="1"/>
          </p:cNvSpPr>
          <p:nvPr/>
        </p:nvSpPr>
        <p:spPr bwMode="auto">
          <a:xfrm>
            <a:off x="179388" y="242888"/>
            <a:ext cx="6480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 i="1"/>
              <a:t>2</a:t>
            </a:r>
            <a:r>
              <a:rPr lang="pl-PL" altLang="pl-PL" sz="1800" b="1" i="1" u="sng"/>
              <a:t>. „Urządzenie ciągu pieszego, budowa parkingów, terenu rekreacyjnego nad stawem pogłębienie stawu i remont strażnicy OSP dla potrzeb świetlicy wiejskiej w Repkach</a:t>
            </a:r>
            <a:r>
              <a:rPr lang="pl-PL" altLang="pl-PL" sz="1800" b="1" i="1"/>
              <a:t>”</a:t>
            </a:r>
            <a:endParaRPr lang="pl-PL" altLang="pl-PL" sz="1800"/>
          </a:p>
        </p:txBody>
      </p:sp>
    </p:spTree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1280</Words>
  <Application>Microsoft Office PowerPoint</Application>
  <PresentationFormat>Pokaz na ekranie (4:3)</PresentationFormat>
  <Paragraphs>270</Paragraphs>
  <Slides>41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2" baseType="lpstr">
      <vt:lpstr>Projekt domyślny</vt:lpstr>
      <vt:lpstr>Prezentacja programu PowerPoint</vt:lpstr>
      <vt:lpstr>Lokalizacja</vt:lpstr>
      <vt:lpstr>Ogólna charakterystyka                 gminy:</vt:lpstr>
      <vt:lpstr>Powierzchnia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UGR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Repki</dc:creator>
  <cp:lastModifiedBy>piaskowymost</cp:lastModifiedBy>
  <cp:revision>81</cp:revision>
  <dcterms:created xsi:type="dcterms:W3CDTF">2013-04-23T10:44:49Z</dcterms:created>
  <dcterms:modified xsi:type="dcterms:W3CDTF">2013-11-13T08:24:57Z</dcterms:modified>
</cp:coreProperties>
</file>